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B3951FF-A7E1-4299-A955-243188C40573}" type="datetimeFigureOut">
              <a:rPr lang="en-CA" smtClean="0"/>
              <a:t>08/09/2014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131432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B3951FF-A7E1-4299-A955-243188C40573}" type="datetimeFigureOut">
              <a:rPr lang="en-CA" smtClean="0"/>
              <a:t>08/09/2014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140211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B3951FF-A7E1-4299-A955-243188C40573}" type="datetimeFigureOut">
              <a:rPr lang="en-CA" smtClean="0"/>
              <a:t>08/09/2014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177776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B3951FF-A7E1-4299-A955-243188C40573}" type="datetimeFigureOut">
              <a:rPr lang="en-CA" smtClean="0"/>
              <a:t>08/09/2014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406008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951FF-A7E1-4299-A955-243188C40573}" type="datetimeFigureOut">
              <a:rPr lang="en-CA" smtClean="0"/>
              <a:t>08/09/2014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43275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B3951FF-A7E1-4299-A955-243188C40573}" type="datetimeFigureOut">
              <a:rPr lang="en-CA" smtClean="0"/>
              <a:t>08/09/2014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419133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B3951FF-A7E1-4299-A955-243188C40573}" type="datetimeFigureOut">
              <a:rPr lang="en-CA" smtClean="0"/>
              <a:t>08/09/2014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170851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B3951FF-A7E1-4299-A955-243188C40573}" type="datetimeFigureOut">
              <a:rPr lang="en-CA" smtClean="0"/>
              <a:t>08/09/2014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221036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951FF-A7E1-4299-A955-243188C40573}" type="datetimeFigureOut">
              <a:rPr lang="en-CA" smtClean="0"/>
              <a:t>08/09/2014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111649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951FF-A7E1-4299-A955-243188C40573}" type="datetimeFigureOut">
              <a:rPr lang="en-CA" smtClean="0"/>
              <a:t>08/09/2014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428791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951FF-A7E1-4299-A955-243188C40573}" type="datetimeFigureOut">
              <a:rPr lang="en-CA" smtClean="0"/>
              <a:t>08/09/2014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336D66-81A9-410F-9343-8338F48365A1}" type="slidenum">
              <a:rPr lang="en-CA" smtClean="0"/>
              <a:t>‹#›</a:t>
            </a:fld>
            <a:endParaRPr lang="en-CA"/>
          </a:p>
        </p:txBody>
      </p:sp>
    </p:spTree>
    <p:extLst>
      <p:ext uri="{BB962C8B-B14F-4D97-AF65-F5344CB8AC3E}">
        <p14:creationId xmlns:p14="http://schemas.microsoft.com/office/powerpoint/2010/main" val="418771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951FF-A7E1-4299-A955-243188C40573}" type="datetimeFigureOut">
              <a:rPr lang="en-CA" smtClean="0"/>
              <a:t>08/09/2014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36D66-81A9-410F-9343-8338F48365A1}" type="slidenum">
              <a:rPr lang="en-CA" smtClean="0"/>
              <a:t>‹#›</a:t>
            </a:fld>
            <a:endParaRPr lang="en-CA"/>
          </a:p>
        </p:txBody>
      </p:sp>
    </p:spTree>
    <p:extLst>
      <p:ext uri="{BB962C8B-B14F-4D97-AF65-F5344CB8AC3E}">
        <p14:creationId xmlns:p14="http://schemas.microsoft.com/office/powerpoint/2010/main" val="307533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Bio 20 Evidence Activity</a:t>
            </a:r>
            <a:endParaRPr lang="en-CA" dirty="0"/>
          </a:p>
        </p:txBody>
      </p:sp>
      <p:pic>
        <p:nvPicPr>
          <p:cNvPr id="1026" name="Picture 2" descr="C:\Users\christine.mishra\AppData\Local\Microsoft\Windows\Temporary Internet Files\Content.IE5\DNY0AVU8\MC90043485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356992"/>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09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 YOU think it means?</a:t>
            </a:r>
            <a:endParaRPr lang="en-CA" dirty="0"/>
          </a:p>
        </p:txBody>
      </p:sp>
      <p:sp>
        <p:nvSpPr>
          <p:cNvPr id="3" name="Content Placeholder 2"/>
          <p:cNvSpPr>
            <a:spLocks noGrp="1"/>
          </p:cNvSpPr>
          <p:nvPr>
            <p:ph idx="1"/>
          </p:nvPr>
        </p:nvSpPr>
        <p:spPr>
          <a:xfrm>
            <a:off x="457200" y="1600200"/>
            <a:ext cx="8229600" cy="4781128"/>
          </a:xfrm>
        </p:spPr>
        <p:txBody>
          <a:bodyPr>
            <a:normAutofit/>
          </a:bodyPr>
          <a:lstStyle/>
          <a:p>
            <a:pPr lvl="0"/>
            <a:r>
              <a:rPr lang="en-US" dirty="0"/>
              <a:t>I’ll pass out a piece of paper</a:t>
            </a:r>
            <a:endParaRPr lang="en-CA" dirty="0"/>
          </a:p>
          <a:p>
            <a:pPr lvl="0"/>
            <a:r>
              <a:rPr lang="en-US" dirty="0"/>
              <a:t>On this paper, write down your own definition* for each of these words:</a:t>
            </a:r>
            <a:endParaRPr lang="en-CA" dirty="0"/>
          </a:p>
          <a:p>
            <a:pPr lvl="3"/>
            <a:r>
              <a:rPr lang="en-US" sz="2800" b="1" dirty="0"/>
              <a:t>Evidence</a:t>
            </a:r>
            <a:endParaRPr lang="en-CA" sz="2800" dirty="0"/>
          </a:p>
          <a:p>
            <a:pPr lvl="3"/>
            <a:r>
              <a:rPr lang="en-US" sz="2800" b="1" dirty="0"/>
              <a:t>Hypothesis</a:t>
            </a:r>
            <a:endParaRPr lang="en-CA" sz="2800" dirty="0"/>
          </a:p>
          <a:p>
            <a:pPr lvl="3"/>
            <a:r>
              <a:rPr lang="en-US" sz="2800" b="1" dirty="0"/>
              <a:t>Theory</a:t>
            </a:r>
            <a:endParaRPr lang="en-CA" sz="2800" dirty="0"/>
          </a:p>
          <a:p>
            <a:pPr marL="0" indent="0">
              <a:buNone/>
            </a:pPr>
            <a:r>
              <a:rPr lang="en-US" sz="2400" dirty="0"/>
              <a:t>* “Your own definition” means that I want to know what you think this term means. You may use an example as part of your definition if you think that will make it clearer. </a:t>
            </a:r>
            <a:endParaRPr lang="en-CA" dirty="0"/>
          </a:p>
        </p:txBody>
      </p:sp>
    </p:spTree>
    <p:extLst>
      <p:ext uri="{BB962C8B-B14F-4D97-AF65-F5344CB8AC3E}">
        <p14:creationId xmlns:p14="http://schemas.microsoft.com/office/powerpoint/2010/main" val="814403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 Discussion</a:t>
            </a:r>
            <a:endParaRPr lang="en-CA" dirty="0"/>
          </a:p>
        </p:txBody>
      </p:sp>
      <p:sp>
        <p:nvSpPr>
          <p:cNvPr id="3" name="Content Placeholder 2"/>
          <p:cNvSpPr>
            <a:spLocks noGrp="1"/>
          </p:cNvSpPr>
          <p:nvPr>
            <p:ph idx="1"/>
          </p:nvPr>
        </p:nvSpPr>
        <p:spPr/>
        <p:txBody>
          <a:bodyPr/>
          <a:lstStyle/>
          <a:p>
            <a:pPr lvl="0"/>
            <a:r>
              <a:rPr lang="en-US" dirty="0"/>
              <a:t>What were some of the definitions you gave of each term?</a:t>
            </a:r>
            <a:endParaRPr lang="en-CA" dirty="0"/>
          </a:p>
          <a:p>
            <a:pPr lvl="0"/>
            <a:r>
              <a:rPr lang="en-US" dirty="0"/>
              <a:t>Are these terms ever used in other contexts besides science? Can you think of an example?</a:t>
            </a:r>
            <a:endParaRPr lang="en-CA" dirty="0"/>
          </a:p>
          <a:p>
            <a:pPr lvl="0"/>
            <a:r>
              <a:rPr lang="en-US" dirty="0"/>
              <a:t>Are different definitions needed in different contexts?</a:t>
            </a:r>
            <a:endParaRPr lang="en-CA" dirty="0"/>
          </a:p>
          <a:p>
            <a:pPr lvl="0"/>
            <a:r>
              <a:rPr lang="en-US" dirty="0"/>
              <a:t>Might these different definitions cause confusion?</a:t>
            </a:r>
            <a:endParaRPr lang="en-CA" dirty="0"/>
          </a:p>
          <a:p>
            <a:endParaRPr lang="en-CA" dirty="0"/>
          </a:p>
        </p:txBody>
      </p:sp>
    </p:spTree>
    <p:extLst>
      <p:ext uri="{BB962C8B-B14F-4D97-AF65-F5344CB8AC3E}">
        <p14:creationId xmlns:p14="http://schemas.microsoft.com/office/powerpoint/2010/main" val="427876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Accepted Scientific Definitions </a:t>
            </a:r>
            <a:endParaRPr lang="en-CA" dirty="0"/>
          </a:p>
        </p:txBody>
      </p:sp>
      <p:sp>
        <p:nvSpPr>
          <p:cNvPr id="3" name="Content Placeholder 2"/>
          <p:cNvSpPr>
            <a:spLocks noGrp="1"/>
          </p:cNvSpPr>
          <p:nvPr>
            <p:ph idx="1"/>
          </p:nvPr>
        </p:nvSpPr>
        <p:spPr>
          <a:xfrm>
            <a:off x="457200" y="1600200"/>
            <a:ext cx="8229600" cy="4781127"/>
          </a:xfrm>
        </p:spPr>
        <p:txBody>
          <a:bodyPr>
            <a:noAutofit/>
          </a:bodyPr>
          <a:lstStyle/>
          <a:p>
            <a:r>
              <a:rPr lang="en-US" sz="2600" b="1" dirty="0" smtClean="0"/>
              <a:t>Evidence</a:t>
            </a:r>
            <a:r>
              <a:rPr lang="en-US" sz="2600" b="1" dirty="0"/>
              <a:t>: </a:t>
            </a:r>
            <a:r>
              <a:rPr lang="en-US" sz="2600" dirty="0"/>
              <a:t>A thing or things helpful in forming a conclusion or judgment; the basis for accepting a hypothesis or theory; proof</a:t>
            </a:r>
            <a:endParaRPr lang="en-CA" sz="2600" dirty="0"/>
          </a:p>
          <a:p>
            <a:r>
              <a:rPr lang="en-US" sz="2600" b="1" dirty="0"/>
              <a:t>Hypothesis: </a:t>
            </a:r>
            <a:r>
              <a:rPr lang="en-US" sz="2600" dirty="0"/>
              <a:t>A tentative position intended as a possible explanation for an observed phenomenon; should be testable logically and/or empirically. An example would be a possible cause for a specific event</a:t>
            </a:r>
            <a:endParaRPr lang="en-CA" sz="2600" dirty="0"/>
          </a:p>
          <a:p>
            <a:r>
              <a:rPr lang="en-US" sz="2600" b="1" dirty="0"/>
              <a:t>Theory: </a:t>
            </a:r>
            <a:r>
              <a:rPr lang="en-US" sz="2600" dirty="0"/>
              <a:t>An explanation or model based on observation, experimentation, and reasoning, especially one that has been tested and confirmed as a general principle helping to explain and predict natural phenomena</a:t>
            </a:r>
            <a:r>
              <a:rPr lang="en-US" sz="2600" dirty="0" smtClean="0"/>
              <a:t>.</a:t>
            </a:r>
            <a:endParaRPr lang="en-US" sz="2600" b="1" dirty="0" smtClean="0"/>
          </a:p>
        </p:txBody>
      </p:sp>
    </p:spTree>
    <p:extLst>
      <p:ext uri="{BB962C8B-B14F-4D97-AF65-F5344CB8AC3E}">
        <p14:creationId xmlns:p14="http://schemas.microsoft.com/office/powerpoint/2010/main" val="50273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 Statement</a:t>
            </a:r>
            <a:endParaRPr lang="en-CA" dirty="0"/>
          </a:p>
        </p:txBody>
      </p:sp>
      <p:sp>
        <p:nvSpPr>
          <p:cNvPr id="3" name="Content Placeholder 2"/>
          <p:cNvSpPr>
            <a:spLocks noGrp="1"/>
          </p:cNvSpPr>
          <p:nvPr>
            <p:ph idx="1"/>
          </p:nvPr>
        </p:nvSpPr>
        <p:spPr/>
        <p:txBody>
          <a:bodyPr/>
          <a:lstStyle/>
          <a:p>
            <a:pPr marL="0" indent="0" algn="ctr">
              <a:buNone/>
            </a:pPr>
            <a:r>
              <a:rPr lang="en-US" sz="3600" dirty="0" smtClean="0"/>
              <a:t>Scientists accumulate </a:t>
            </a:r>
            <a:r>
              <a:rPr lang="en-US" sz="3600" u="sng" dirty="0" smtClean="0"/>
              <a:t>evidence</a:t>
            </a:r>
            <a:r>
              <a:rPr lang="en-US" sz="3600" dirty="0" smtClean="0"/>
              <a:t> </a:t>
            </a:r>
            <a:br>
              <a:rPr lang="en-US" sz="3600" dirty="0" smtClean="0"/>
            </a:br>
            <a:r>
              <a:rPr lang="en-US" sz="3600" dirty="0" smtClean="0"/>
              <a:t>via observation and experimentation </a:t>
            </a:r>
            <a:br>
              <a:rPr lang="en-US" sz="3600" dirty="0" smtClean="0"/>
            </a:br>
            <a:r>
              <a:rPr lang="en-US" sz="3600" dirty="0" smtClean="0"/>
              <a:t>to continually test and re-test </a:t>
            </a:r>
            <a:r>
              <a:rPr lang="en-US" sz="3600" u="sng" dirty="0" smtClean="0"/>
              <a:t>hypotheses</a:t>
            </a:r>
            <a:r>
              <a:rPr lang="en-US" sz="3600" dirty="0" smtClean="0"/>
              <a:t> toward the development of a </a:t>
            </a:r>
            <a:r>
              <a:rPr lang="en-US" sz="3600" u="sng" dirty="0" smtClean="0"/>
              <a:t>theory</a:t>
            </a:r>
            <a:r>
              <a:rPr lang="en-US" sz="3600" dirty="0" smtClean="0"/>
              <a:t>.</a:t>
            </a:r>
            <a:endParaRPr lang="en-CA" sz="3600" dirty="0" smtClean="0"/>
          </a:p>
          <a:p>
            <a:endParaRPr lang="en-CA" dirty="0"/>
          </a:p>
        </p:txBody>
      </p:sp>
    </p:spTree>
    <p:extLst>
      <p:ext uri="{BB962C8B-B14F-4D97-AF65-F5344CB8AC3E}">
        <p14:creationId xmlns:p14="http://schemas.microsoft.com/office/powerpoint/2010/main" val="47705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Brainstorm examples</a:t>
            </a:r>
            <a:endParaRPr lang="en-CA" dirty="0"/>
          </a:p>
        </p:txBody>
      </p:sp>
      <p:sp>
        <p:nvSpPr>
          <p:cNvPr id="3" name="Content Placeholder 2"/>
          <p:cNvSpPr>
            <a:spLocks noGrp="1"/>
          </p:cNvSpPr>
          <p:nvPr>
            <p:ph idx="1"/>
          </p:nvPr>
        </p:nvSpPr>
        <p:spPr/>
        <p:txBody>
          <a:bodyPr/>
          <a:lstStyle/>
          <a:p>
            <a:pPr lvl="0"/>
            <a:r>
              <a:rPr lang="en-US" dirty="0" smtClean="0"/>
              <a:t>Can </a:t>
            </a:r>
            <a:r>
              <a:rPr lang="en-US" dirty="0"/>
              <a:t>you think of examples of </a:t>
            </a:r>
            <a:r>
              <a:rPr lang="en-US" b="1" dirty="0"/>
              <a:t>Evidence</a:t>
            </a:r>
            <a:r>
              <a:rPr lang="en-US" dirty="0"/>
              <a:t>, </a:t>
            </a:r>
            <a:r>
              <a:rPr lang="en-US" b="1" dirty="0"/>
              <a:t>Hypotheses</a:t>
            </a:r>
            <a:r>
              <a:rPr lang="en-US" dirty="0"/>
              <a:t>, and </a:t>
            </a:r>
            <a:r>
              <a:rPr lang="en-US" b="1" dirty="0"/>
              <a:t>Theories</a:t>
            </a:r>
            <a:r>
              <a:rPr lang="en-US" dirty="0"/>
              <a:t> in </a:t>
            </a:r>
            <a:r>
              <a:rPr lang="en-US" b="1" dirty="0"/>
              <a:t>SCIENCE</a:t>
            </a:r>
            <a:r>
              <a:rPr lang="en-US" dirty="0"/>
              <a:t>?</a:t>
            </a:r>
            <a:endParaRPr lang="en-CA" dirty="0"/>
          </a:p>
          <a:p>
            <a:endParaRPr lang="en-CA" dirty="0"/>
          </a:p>
        </p:txBody>
      </p:sp>
    </p:spTree>
    <p:extLst>
      <p:ext uri="{BB962C8B-B14F-4D97-AF65-F5344CB8AC3E}">
        <p14:creationId xmlns:p14="http://schemas.microsoft.com/office/powerpoint/2010/main" val="263652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CA" dirty="0" smtClean="0"/>
              <a:t>Puzzle Pieces Activity</a:t>
            </a:r>
            <a:endParaRPr lang="en-CA" dirty="0"/>
          </a:p>
        </p:txBody>
      </p:sp>
      <p:sp>
        <p:nvSpPr>
          <p:cNvPr id="3" name="Content Placeholder 2"/>
          <p:cNvSpPr>
            <a:spLocks noGrp="1"/>
          </p:cNvSpPr>
          <p:nvPr>
            <p:ph idx="1"/>
          </p:nvPr>
        </p:nvSpPr>
        <p:spPr>
          <a:xfrm>
            <a:off x="395536" y="1052736"/>
            <a:ext cx="8229600" cy="5472608"/>
          </a:xfrm>
        </p:spPr>
        <p:txBody>
          <a:bodyPr>
            <a:noAutofit/>
          </a:bodyPr>
          <a:lstStyle/>
          <a:p>
            <a:pPr marL="514350" lvl="0" indent="-514350">
              <a:buFont typeface="+mj-lt"/>
              <a:buAutoNum type="arabicPeriod"/>
            </a:pPr>
            <a:r>
              <a:rPr lang="en-CA" sz="1800" dirty="0"/>
              <a:t>Get into a group of 2 or 3. This is your lab group or your immediate collaborators.</a:t>
            </a:r>
          </a:p>
          <a:p>
            <a:pPr marL="514350" lvl="0" indent="-514350">
              <a:buFont typeface="+mj-lt"/>
              <a:buAutoNum type="arabicPeriod"/>
            </a:pPr>
            <a:r>
              <a:rPr lang="en-US" sz="1800" dirty="0"/>
              <a:t>Remove </a:t>
            </a:r>
            <a:r>
              <a:rPr lang="en-US" sz="1800" b="1" dirty="0"/>
              <a:t>10 pieces</a:t>
            </a:r>
            <a:r>
              <a:rPr lang="en-US" sz="1800" dirty="0"/>
              <a:t> at random from your Evidence envelope.  Before examining your pieces closely, make a prediction about what the puzzle picture will be.</a:t>
            </a:r>
            <a:endParaRPr lang="en-CA" sz="1800" dirty="0"/>
          </a:p>
          <a:p>
            <a:pPr marL="514350" indent="-514350">
              <a:buFont typeface="+mj-lt"/>
              <a:buAutoNum type="arabicPeriod"/>
            </a:pPr>
            <a:r>
              <a:rPr lang="en-US" sz="1800" dirty="0" smtClean="0"/>
              <a:t>Make a Prediction </a:t>
            </a:r>
            <a:r>
              <a:rPr lang="en-US" sz="1800" dirty="0"/>
              <a:t>(based on initial glance at </a:t>
            </a:r>
            <a:r>
              <a:rPr lang="en-US" sz="1800" dirty="0" smtClean="0"/>
              <a:t>pieces)</a:t>
            </a:r>
          </a:p>
          <a:p>
            <a:pPr marL="514350" indent="-514350">
              <a:buFont typeface="+mj-lt"/>
              <a:buAutoNum type="arabicPeriod"/>
            </a:pPr>
            <a:r>
              <a:rPr lang="en-US" sz="1800" dirty="0" smtClean="0"/>
              <a:t>Arrange </a:t>
            </a:r>
            <a:r>
              <a:rPr lang="en-US" sz="1800" dirty="0"/>
              <a:t>the pieces on your desk. Discuss this evidence and make predictions about the missing puzzle pieces and the picture as a whole. Record your tentative hypothesis about the whole picture.  </a:t>
            </a:r>
            <a:endParaRPr lang="en-CA" sz="1800" dirty="0"/>
          </a:p>
          <a:p>
            <a:pPr marL="514350" lvl="0" indent="-514350">
              <a:buFont typeface="+mj-lt"/>
              <a:buAutoNum type="arabicPeriod"/>
            </a:pPr>
            <a:r>
              <a:rPr lang="en-US" sz="1800" dirty="0" smtClean="0"/>
              <a:t>Remove </a:t>
            </a:r>
            <a:r>
              <a:rPr lang="en-US" sz="1800" b="1" dirty="0"/>
              <a:t>four more pieces</a:t>
            </a:r>
            <a:r>
              <a:rPr lang="en-US" sz="1800" dirty="0"/>
              <a:t> from the envelope. Add to and modify your original arrangement of pieces. Given this new evidence, how correct was your original hypothesis? Record your new hypothesis. </a:t>
            </a:r>
            <a:endParaRPr lang="en-CA" sz="1800" dirty="0"/>
          </a:p>
          <a:p>
            <a:pPr marL="514350" lvl="0" indent="-514350">
              <a:buFont typeface="+mj-lt"/>
              <a:buAutoNum type="arabicPeriod"/>
            </a:pPr>
            <a:r>
              <a:rPr lang="en-US" sz="1800" dirty="0" smtClean="0"/>
              <a:t>Remove </a:t>
            </a:r>
            <a:r>
              <a:rPr lang="en-US" sz="1800" b="1" dirty="0"/>
              <a:t>four more pieces</a:t>
            </a:r>
            <a:r>
              <a:rPr lang="en-US" sz="1800" dirty="0"/>
              <a:t> from the envelope</a:t>
            </a:r>
            <a:r>
              <a:rPr lang="en-CA" sz="1800" dirty="0"/>
              <a:t>. </a:t>
            </a:r>
            <a:r>
              <a:rPr lang="en-US" sz="1800" dirty="0"/>
              <a:t>Add to and modify your original arrangement of pieces. Given this new evidence, how correct was your revised hypothesis? Record your new hypothesis. </a:t>
            </a:r>
            <a:endParaRPr lang="en-CA" sz="1800" dirty="0"/>
          </a:p>
          <a:p>
            <a:pPr marL="514350" lvl="0" indent="-514350">
              <a:buFont typeface="+mj-lt"/>
              <a:buAutoNum type="arabicPeriod"/>
            </a:pPr>
            <a:r>
              <a:rPr lang="en-US" sz="1800" b="1" dirty="0" smtClean="0"/>
              <a:t>When </a:t>
            </a:r>
            <a:r>
              <a:rPr lang="en-US" sz="1800" b="1" dirty="0"/>
              <a:t>instructed</a:t>
            </a:r>
            <a:r>
              <a:rPr lang="en-US" sz="1800" dirty="0"/>
              <a:t>, join up with another team (your collaborators from another lab). You can now share your evidence (you can combine your pieces into one larger arrangement), and compare your hypotheses. Can you make a new and better hypothesis?</a:t>
            </a:r>
            <a:endParaRPr lang="en-CA" sz="1800" dirty="0"/>
          </a:p>
          <a:p>
            <a:pPr marL="514350" lvl="0" indent="-514350">
              <a:buFont typeface="+mj-lt"/>
              <a:buAutoNum type="arabicPeriod"/>
            </a:pPr>
            <a:r>
              <a:rPr lang="en-US" sz="1800" dirty="0" smtClean="0"/>
              <a:t>Answer </a:t>
            </a:r>
            <a:r>
              <a:rPr lang="en-US" sz="1800" dirty="0"/>
              <a:t>the thought questions on the next page in your group while waiting for other groups to finish</a:t>
            </a:r>
            <a:r>
              <a:rPr lang="en-US" sz="1800" dirty="0" smtClean="0"/>
              <a:t>.</a:t>
            </a:r>
            <a:endParaRPr lang="en-CA" sz="1800" dirty="0"/>
          </a:p>
        </p:txBody>
      </p:sp>
    </p:spTree>
    <p:extLst>
      <p:ext uri="{BB962C8B-B14F-4D97-AF65-F5344CB8AC3E}">
        <p14:creationId xmlns:p14="http://schemas.microsoft.com/office/powerpoint/2010/main" val="1966145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the class consensus? </a:t>
            </a:r>
          </a:p>
        </p:txBody>
      </p:sp>
      <p:sp>
        <p:nvSpPr>
          <p:cNvPr id="3" name="Content Placeholder 2"/>
          <p:cNvSpPr>
            <a:spLocks noGrp="1"/>
          </p:cNvSpPr>
          <p:nvPr>
            <p:ph idx="1"/>
          </p:nvPr>
        </p:nvSpPr>
        <p:spPr/>
        <p:txBody>
          <a:bodyPr/>
          <a:lstStyle/>
          <a:p>
            <a:r>
              <a:rPr lang="en-CA" dirty="0" smtClean="0"/>
              <a:t>When asked, please share your 4</a:t>
            </a:r>
            <a:r>
              <a:rPr lang="en-CA" baseline="30000" dirty="0" smtClean="0"/>
              <a:t>th</a:t>
            </a:r>
            <a:r>
              <a:rPr lang="en-CA" dirty="0" smtClean="0"/>
              <a:t> hypothesis</a:t>
            </a:r>
          </a:p>
          <a:p>
            <a:r>
              <a:rPr lang="en-CA" dirty="0" smtClean="0"/>
              <a:t>How similar were they? Can we use all of these hypotheses to form a scientific consensus that could someday become a theory?</a:t>
            </a:r>
            <a:endParaRPr lang="en-CA" dirty="0"/>
          </a:p>
        </p:txBody>
      </p:sp>
    </p:spTree>
    <p:extLst>
      <p:ext uri="{BB962C8B-B14F-4D97-AF65-F5344CB8AC3E}">
        <p14:creationId xmlns:p14="http://schemas.microsoft.com/office/powerpoint/2010/main" val="3523103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Complete the Questions</a:t>
            </a:r>
            <a:endParaRPr lang="en-CA" dirty="0"/>
          </a:p>
        </p:txBody>
      </p:sp>
      <p:sp>
        <p:nvSpPr>
          <p:cNvPr id="3" name="Content Placeholder 2"/>
          <p:cNvSpPr>
            <a:spLocks noGrp="1"/>
          </p:cNvSpPr>
          <p:nvPr>
            <p:ph idx="1"/>
          </p:nvPr>
        </p:nvSpPr>
        <p:spPr/>
        <p:txBody>
          <a:bodyPr/>
          <a:lstStyle/>
          <a:p>
            <a:r>
              <a:rPr lang="en-CA" dirty="0" smtClean="0"/>
              <a:t>Complete the questions on the final page. </a:t>
            </a:r>
            <a:endParaRPr lang="en-CA" dirty="0"/>
          </a:p>
          <a:p>
            <a:r>
              <a:rPr lang="en-CA" dirty="0" smtClean="0"/>
              <a:t>This whole booklet will go into your logbook</a:t>
            </a:r>
            <a:endParaRPr lang="en-CA" dirty="0"/>
          </a:p>
        </p:txBody>
      </p:sp>
    </p:spTree>
    <p:extLst>
      <p:ext uri="{BB962C8B-B14F-4D97-AF65-F5344CB8AC3E}">
        <p14:creationId xmlns:p14="http://schemas.microsoft.com/office/powerpoint/2010/main" val="2073788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525</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Bio 20 Evidence Activity</vt:lpstr>
      <vt:lpstr>What do YOU think it means?</vt:lpstr>
      <vt:lpstr>Class Discussion</vt:lpstr>
      <vt:lpstr>Accepted Scientific Definitions </vt:lpstr>
      <vt:lpstr>Summary Statement</vt:lpstr>
      <vt:lpstr>Brainstorm examples</vt:lpstr>
      <vt:lpstr>Puzzle Pieces Activity</vt:lpstr>
      <vt:lpstr>What is the class consensus? </vt:lpstr>
      <vt:lpstr>Complete the Questions</vt:lpstr>
    </vt:vector>
  </TitlesOfParts>
  <Company>Regina School Division #4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 20 Evidence Activity</dc:title>
  <dc:creator>Christine Mishra</dc:creator>
  <cp:lastModifiedBy>Christine Mishra</cp:lastModifiedBy>
  <cp:revision>5</cp:revision>
  <dcterms:created xsi:type="dcterms:W3CDTF">2014-09-08T15:10:08Z</dcterms:created>
  <dcterms:modified xsi:type="dcterms:W3CDTF">2014-09-08T20:16:25Z</dcterms:modified>
</cp:coreProperties>
</file>