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56" r:id="rId2"/>
    <p:sldId id="266" r:id="rId3"/>
    <p:sldId id="320" r:id="rId4"/>
    <p:sldId id="268" r:id="rId5"/>
    <p:sldId id="321" r:id="rId6"/>
    <p:sldId id="322" r:id="rId7"/>
    <p:sldId id="269" r:id="rId8"/>
    <p:sldId id="323" r:id="rId9"/>
    <p:sldId id="270" r:id="rId10"/>
    <p:sldId id="324" r:id="rId11"/>
    <p:sldId id="317" r:id="rId12"/>
    <p:sldId id="318" r:id="rId13"/>
    <p:sldId id="319" r:id="rId14"/>
    <p:sldId id="271" r:id="rId15"/>
    <p:sldId id="326" r:id="rId16"/>
    <p:sldId id="327" r:id="rId17"/>
    <p:sldId id="328" r:id="rId18"/>
    <p:sldId id="329" r:id="rId19"/>
    <p:sldId id="258" r:id="rId20"/>
    <p:sldId id="259" r:id="rId21"/>
    <p:sldId id="260" r:id="rId22"/>
    <p:sldId id="261" r:id="rId23"/>
    <p:sldId id="262" r:id="rId24"/>
    <p:sldId id="263" r:id="rId25"/>
    <p:sldId id="264" r:id="rId26"/>
    <p:sldId id="265" r:id="rId27"/>
    <p:sldId id="325" r:id="rId28"/>
    <p:sldId id="334" r:id="rId29"/>
    <p:sldId id="335" r:id="rId30"/>
    <p:sldId id="336" r:id="rId31"/>
    <p:sldId id="331" r:id="rId32"/>
    <p:sldId id="333" r:id="rId33"/>
    <p:sldId id="332" r:id="rId34"/>
    <p:sldId id="298" r:id="rId35"/>
    <p:sldId id="273" r:id="rId36"/>
    <p:sldId id="300" r:id="rId37"/>
    <p:sldId id="302" r:id="rId38"/>
    <p:sldId id="301" r:id="rId39"/>
    <p:sldId id="303" r:id="rId40"/>
    <p:sldId id="305" r:id="rId41"/>
    <p:sldId id="304" r:id="rId42"/>
    <p:sldId id="306" r:id="rId43"/>
    <p:sldId id="308" r:id="rId44"/>
    <p:sldId id="307" r:id="rId45"/>
    <p:sldId id="274" r:id="rId46"/>
    <p:sldId id="337" r:id="rId47"/>
    <p:sldId id="339" r:id="rId48"/>
    <p:sldId id="340" r:id="rId49"/>
    <p:sldId id="341" r:id="rId50"/>
    <p:sldId id="342" r:id="rId51"/>
    <p:sldId id="275" r:id="rId52"/>
    <p:sldId id="338" r:id="rId53"/>
    <p:sldId id="343" r:id="rId54"/>
    <p:sldId id="344" r:id="rId55"/>
    <p:sldId id="345" r:id="rId56"/>
    <p:sldId id="346" r:id="rId57"/>
    <p:sldId id="277" r:id="rId58"/>
    <p:sldId id="279" r:id="rId59"/>
    <p:sldId id="280"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2" r:id="rId74"/>
    <p:sldId id="360" r:id="rId75"/>
    <p:sldId id="364" r:id="rId76"/>
    <p:sldId id="365" r:id="rId77"/>
    <p:sldId id="366"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1944" y="-4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22571-8E63-C642-9854-BAA733D45BCF}" type="datetimeFigureOut">
              <a:rPr lang="en-US" smtClean="0"/>
              <a:t>10/14/2014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F0DA3-35AE-D648-9774-39F1E6CB297D}" type="slidenum">
              <a:rPr lang="en-US" smtClean="0"/>
              <a:t>‹#›</a:t>
            </a:fld>
            <a:endParaRPr lang="en-US"/>
          </a:p>
        </p:txBody>
      </p:sp>
    </p:spTree>
    <p:extLst>
      <p:ext uri="{BB962C8B-B14F-4D97-AF65-F5344CB8AC3E}">
        <p14:creationId xmlns:p14="http://schemas.microsoft.com/office/powerpoint/2010/main" val="14018141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 name="Shape 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A097F0-7382-411D-BDAF-10B9DFEC49E7}" type="slidenum">
              <a:rPr lang="en-US"/>
              <a:pPr/>
              <a:t>48</a:t>
            </a:fld>
            <a:endParaRPr lang="en-US"/>
          </a:p>
        </p:txBody>
      </p:sp>
      <p:sp>
        <p:nvSpPr>
          <p:cNvPr id="1224706" name="Rectangle 2"/>
          <p:cNvSpPr>
            <a:spLocks noGrp="1" noRot="1" noChangeAspect="1" noChangeArrowheads="1" noTextEdit="1"/>
          </p:cNvSpPr>
          <p:nvPr>
            <p:ph type="sldImg"/>
          </p:nvPr>
        </p:nvSpPr>
        <p:spPr>
          <a:ln/>
        </p:spPr>
      </p:sp>
      <p:sp>
        <p:nvSpPr>
          <p:cNvPr id="1224707" name="Rectangle 3"/>
          <p:cNvSpPr>
            <a:spLocks noGrp="1" noChangeArrowheads="1"/>
          </p:cNvSpPr>
          <p:nvPr>
            <p:ph type="body" idx="1"/>
          </p:nvPr>
        </p:nvSpPr>
        <p:spPr/>
        <p:txBody>
          <a:bodyPr/>
          <a:lstStyle/>
          <a:p>
            <a:r>
              <a:rPr lang="en-US"/>
              <a:t>Primary succession occurs on newly exposed surfaces, such as this newly deposited volcanic rock and ash. </a:t>
            </a:r>
            <a:endParaRPr lang="en-US" b="1"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51582-0621-468C-A6FB-1A14CE4F0538}" type="slidenum">
              <a:rPr lang="en-US"/>
              <a:pPr/>
              <a:t>49</a:t>
            </a:fld>
            <a:endParaRPr lang="en-US"/>
          </a:p>
        </p:txBody>
      </p:sp>
      <p:sp>
        <p:nvSpPr>
          <p:cNvPr id="1226754" name="Rectangle 2"/>
          <p:cNvSpPr>
            <a:spLocks noGrp="1" noRot="1" noChangeAspect="1" noChangeArrowheads="1" noTextEdit="1"/>
          </p:cNvSpPr>
          <p:nvPr>
            <p:ph type="sldImg"/>
          </p:nvPr>
        </p:nvSpPr>
        <p:spPr>
          <a:ln/>
        </p:spPr>
      </p:sp>
      <p:sp>
        <p:nvSpPr>
          <p:cNvPr id="1226755" name="Rectangle 3"/>
          <p:cNvSpPr>
            <a:spLocks noGrp="1" noChangeArrowheads="1"/>
          </p:cNvSpPr>
          <p:nvPr>
            <p:ph type="body" idx="1"/>
          </p:nvPr>
        </p:nvSpPr>
        <p:spPr/>
        <p:txBody>
          <a:bodyPr/>
          <a:lstStyle/>
          <a:p>
            <a:r>
              <a:rPr lang="en-US"/>
              <a:t>Primary succession occurs on newly exposed surfaces, such as this newly deposited volcanic rock and ash. </a:t>
            </a:r>
            <a:endParaRPr lang="en-US" b="1"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674EE-810A-49ED-92E2-1E1982E79D0C}" type="slidenum">
              <a:rPr lang="en-US"/>
              <a:pPr/>
              <a:t>50</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r>
              <a:rPr lang="en-US"/>
              <a:t>Primary succession occurs on newly exposed surfaces, such as this newly deposited volcanic rock and ash. </a:t>
            </a:r>
            <a:endParaRPr lang="en-US" b="1"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3A8A28-BFAB-4EF9-8E95-0EFF22502579}" type="slidenum">
              <a:rPr lang="en-US"/>
              <a:pPr/>
              <a:t>53</a:t>
            </a:fld>
            <a:endParaRPr lang="en-US"/>
          </a:p>
        </p:txBody>
      </p:sp>
      <p:sp>
        <p:nvSpPr>
          <p:cNvPr id="1230850" name="Rectangle 2"/>
          <p:cNvSpPr>
            <a:spLocks noGrp="1" noRot="1" noChangeAspect="1" noChangeArrowheads="1" noTextEdit="1"/>
          </p:cNvSpPr>
          <p:nvPr>
            <p:ph type="sldImg"/>
          </p:nvPr>
        </p:nvSpPr>
        <p:spPr>
          <a:ln/>
        </p:spPr>
      </p:sp>
      <p:sp>
        <p:nvSpPr>
          <p:cNvPr id="123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95BD0-C816-4F4F-B150-9C53B41EE396}" type="slidenum">
              <a:rPr lang="en-US"/>
              <a:pPr/>
              <a:t>54</a:t>
            </a:fld>
            <a:endParaRPr lang="en-US"/>
          </a:p>
        </p:txBody>
      </p:sp>
      <p:sp>
        <p:nvSpPr>
          <p:cNvPr id="1325058" name="Rectangle 2"/>
          <p:cNvSpPr>
            <a:spLocks noGrp="1" noRot="1" noChangeAspect="1" noChangeArrowheads="1" noTextEdit="1"/>
          </p:cNvSpPr>
          <p:nvPr>
            <p:ph type="sldImg"/>
          </p:nvPr>
        </p:nvSpPr>
        <p:spPr>
          <a:ln/>
        </p:spPr>
      </p:sp>
      <p:sp>
        <p:nvSpPr>
          <p:cNvPr id="1325059" name="Rectangle 3"/>
          <p:cNvSpPr>
            <a:spLocks noGrp="1" noChangeArrowheads="1"/>
          </p:cNvSpPr>
          <p:nvPr>
            <p:ph type="body" idx="1"/>
          </p:nvPr>
        </p:nvSpPr>
        <p:spPr/>
        <p:txBody>
          <a:bodyPr/>
          <a:lstStyle/>
          <a:p>
            <a:r>
              <a:rPr lang="en-US" b="1"/>
              <a:t>Ecosystems are constantly changing in response to disturbances.</a:t>
            </a:r>
            <a:r>
              <a:rPr lang="en-US"/>
              <a:t>  In natural environments, succession occurs in stages.  A dead whale that falls to the ocean floor is soon covered with scavengers.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51AAE-6687-4BF0-B3CC-7C56375E1AA5}" type="slidenum">
              <a:rPr lang="en-US"/>
              <a:pPr/>
              <a:t>55</a:t>
            </a:fld>
            <a:endParaRPr lang="en-US"/>
          </a:p>
        </p:txBody>
      </p:sp>
      <p:sp>
        <p:nvSpPr>
          <p:cNvPr id="1232898" name="Rectangle 2"/>
          <p:cNvSpPr>
            <a:spLocks noGrp="1" noRot="1" noChangeAspect="1" noChangeArrowheads="1" noTextEdit="1"/>
          </p:cNvSpPr>
          <p:nvPr>
            <p:ph type="sldImg"/>
          </p:nvPr>
        </p:nvSpPr>
        <p:spPr>
          <a:ln/>
        </p:spPr>
      </p:sp>
      <p:sp>
        <p:nvSpPr>
          <p:cNvPr id="123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2281E-C9EC-45AC-BC62-EF718891D903}" type="slidenum">
              <a:rPr lang="en-US"/>
              <a:pPr/>
              <a:t>56</a:t>
            </a:fld>
            <a:endParaRPr lang="en-US"/>
          </a:p>
        </p:txBody>
      </p:sp>
      <p:sp>
        <p:nvSpPr>
          <p:cNvPr id="1236994" name="Rectangle 2"/>
          <p:cNvSpPr>
            <a:spLocks noGrp="1" noRot="1" noChangeAspect="1" noChangeArrowheads="1" noTextEdit="1"/>
          </p:cNvSpPr>
          <p:nvPr>
            <p:ph type="sldImg"/>
          </p:nvPr>
        </p:nvSpPr>
        <p:spPr>
          <a:ln/>
        </p:spPr>
      </p:sp>
      <p:sp>
        <p:nvSpPr>
          <p:cNvPr id="123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2" name="Shape 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 name="Shape 3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4" name="Shape 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0" name="Shape 5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6" name="Shape 5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8" name="Shape 6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2FE08-6D3D-44CE-8B10-6139A36113C5}" type="slidenum">
              <a:rPr lang="en-US"/>
              <a:pPr/>
              <a:t>47</a:t>
            </a:fld>
            <a:endParaRPr lang="en-US"/>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r>
              <a:rPr lang="en-US"/>
              <a:t>Primary succession occurs on newly exposed surfaces, such as this newly deposited volcanic rock and ash. </a:t>
            </a:r>
            <a:endParaRPr lang="en-US" b="1"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5C3A4A7-5BD0-1344-833B-EE3F817B5962}"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6A70-DD00-3B4B-A0A0-E7C16F2833D0}" type="slidenum">
              <a:rPr lang="en-US" smtClean="0"/>
              <a:t>‹#›</a:t>
            </a:fld>
            <a:endParaRPr lang="en-US"/>
          </a:p>
        </p:txBody>
      </p:sp>
    </p:spTree>
    <p:extLst>
      <p:ext uri="{BB962C8B-B14F-4D97-AF65-F5344CB8AC3E}">
        <p14:creationId xmlns:p14="http://schemas.microsoft.com/office/powerpoint/2010/main" val="247553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5C3A4A7-5BD0-1344-833B-EE3F817B5962}"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6A70-DD00-3B4B-A0A0-E7C16F2833D0}" type="slidenum">
              <a:rPr lang="en-US" smtClean="0"/>
              <a:t>‹#›</a:t>
            </a:fld>
            <a:endParaRPr lang="en-US"/>
          </a:p>
        </p:txBody>
      </p:sp>
    </p:spTree>
    <p:extLst>
      <p:ext uri="{BB962C8B-B14F-4D97-AF65-F5344CB8AC3E}">
        <p14:creationId xmlns:p14="http://schemas.microsoft.com/office/powerpoint/2010/main" val="349044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5C3A4A7-5BD0-1344-833B-EE3F817B5962}"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6A70-DD00-3B4B-A0A0-E7C16F2833D0}" type="slidenum">
              <a:rPr lang="en-US" smtClean="0"/>
              <a:t>‹#›</a:t>
            </a:fld>
            <a:endParaRPr lang="en-US"/>
          </a:p>
        </p:txBody>
      </p:sp>
    </p:spTree>
    <p:extLst>
      <p:ext uri="{BB962C8B-B14F-4D97-AF65-F5344CB8AC3E}">
        <p14:creationId xmlns:p14="http://schemas.microsoft.com/office/powerpoint/2010/main" val="72950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43140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5C3A4A7-5BD0-1344-833B-EE3F817B5962}"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6A70-DD00-3B4B-A0A0-E7C16F2833D0}" type="slidenum">
              <a:rPr lang="en-US" smtClean="0"/>
              <a:t>‹#›</a:t>
            </a:fld>
            <a:endParaRPr lang="en-US"/>
          </a:p>
        </p:txBody>
      </p:sp>
    </p:spTree>
    <p:extLst>
      <p:ext uri="{BB962C8B-B14F-4D97-AF65-F5344CB8AC3E}">
        <p14:creationId xmlns:p14="http://schemas.microsoft.com/office/powerpoint/2010/main" val="359769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5C3A4A7-5BD0-1344-833B-EE3F817B5962}"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6A70-DD00-3B4B-A0A0-E7C16F2833D0}" type="slidenum">
              <a:rPr lang="en-US" smtClean="0"/>
              <a:t>‹#›</a:t>
            </a:fld>
            <a:endParaRPr lang="en-US"/>
          </a:p>
        </p:txBody>
      </p:sp>
    </p:spTree>
    <p:extLst>
      <p:ext uri="{BB962C8B-B14F-4D97-AF65-F5344CB8AC3E}">
        <p14:creationId xmlns:p14="http://schemas.microsoft.com/office/powerpoint/2010/main" val="96342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5C3A4A7-5BD0-1344-833B-EE3F817B5962}"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D6A70-DD00-3B4B-A0A0-E7C16F2833D0}" type="slidenum">
              <a:rPr lang="en-US" smtClean="0"/>
              <a:t>‹#›</a:t>
            </a:fld>
            <a:endParaRPr lang="en-US"/>
          </a:p>
        </p:txBody>
      </p:sp>
    </p:spTree>
    <p:extLst>
      <p:ext uri="{BB962C8B-B14F-4D97-AF65-F5344CB8AC3E}">
        <p14:creationId xmlns:p14="http://schemas.microsoft.com/office/powerpoint/2010/main" val="78481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5C3A4A7-5BD0-1344-833B-EE3F817B5962}" type="datetimeFigureOut">
              <a:rPr lang="en-US" smtClean="0"/>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D6A70-DD00-3B4B-A0A0-E7C16F2833D0}" type="slidenum">
              <a:rPr lang="en-US" smtClean="0"/>
              <a:t>‹#›</a:t>
            </a:fld>
            <a:endParaRPr lang="en-US"/>
          </a:p>
        </p:txBody>
      </p:sp>
    </p:spTree>
    <p:extLst>
      <p:ext uri="{BB962C8B-B14F-4D97-AF65-F5344CB8AC3E}">
        <p14:creationId xmlns:p14="http://schemas.microsoft.com/office/powerpoint/2010/main" val="30475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5C3A4A7-5BD0-1344-833B-EE3F817B5962}" type="datetimeFigureOut">
              <a:rPr lang="en-US" smtClean="0"/>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D6A70-DD00-3B4B-A0A0-E7C16F2833D0}" type="slidenum">
              <a:rPr lang="en-US" smtClean="0"/>
              <a:t>‹#›</a:t>
            </a:fld>
            <a:endParaRPr lang="en-US"/>
          </a:p>
        </p:txBody>
      </p:sp>
    </p:spTree>
    <p:extLst>
      <p:ext uri="{BB962C8B-B14F-4D97-AF65-F5344CB8AC3E}">
        <p14:creationId xmlns:p14="http://schemas.microsoft.com/office/powerpoint/2010/main" val="225235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3A4A7-5BD0-1344-833B-EE3F817B5962}" type="datetimeFigureOut">
              <a:rPr lang="en-US" smtClean="0"/>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D6A70-DD00-3B4B-A0A0-E7C16F2833D0}" type="slidenum">
              <a:rPr lang="en-US" smtClean="0"/>
              <a:t>‹#›</a:t>
            </a:fld>
            <a:endParaRPr lang="en-US"/>
          </a:p>
        </p:txBody>
      </p:sp>
    </p:spTree>
    <p:extLst>
      <p:ext uri="{BB962C8B-B14F-4D97-AF65-F5344CB8AC3E}">
        <p14:creationId xmlns:p14="http://schemas.microsoft.com/office/powerpoint/2010/main" val="113692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C3A4A7-5BD0-1344-833B-EE3F817B5962}"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D6A70-DD00-3B4B-A0A0-E7C16F2833D0}" type="slidenum">
              <a:rPr lang="en-US" smtClean="0"/>
              <a:t>‹#›</a:t>
            </a:fld>
            <a:endParaRPr lang="en-US"/>
          </a:p>
        </p:txBody>
      </p:sp>
    </p:spTree>
    <p:extLst>
      <p:ext uri="{BB962C8B-B14F-4D97-AF65-F5344CB8AC3E}">
        <p14:creationId xmlns:p14="http://schemas.microsoft.com/office/powerpoint/2010/main" val="22176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C3A4A7-5BD0-1344-833B-EE3F817B5962}"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D6A70-DD00-3B4B-A0A0-E7C16F2833D0}" type="slidenum">
              <a:rPr lang="en-US" smtClean="0"/>
              <a:t>‹#›</a:t>
            </a:fld>
            <a:endParaRPr lang="en-US"/>
          </a:p>
        </p:txBody>
      </p:sp>
    </p:spTree>
    <p:extLst>
      <p:ext uri="{BB962C8B-B14F-4D97-AF65-F5344CB8AC3E}">
        <p14:creationId xmlns:p14="http://schemas.microsoft.com/office/powerpoint/2010/main" val="91528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3A4A7-5BD0-1344-833B-EE3F817B5962}" type="datetimeFigureOut">
              <a:rPr lang="en-US" smtClean="0"/>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D6A70-DD00-3B4B-A0A0-E7C16F2833D0}" type="slidenum">
              <a:rPr lang="en-US" smtClean="0"/>
              <a:t>‹#›</a:t>
            </a:fld>
            <a:endParaRPr lang="en-US"/>
          </a:p>
        </p:txBody>
      </p:sp>
    </p:spTree>
    <p:extLst>
      <p:ext uri="{BB962C8B-B14F-4D97-AF65-F5344CB8AC3E}">
        <p14:creationId xmlns:p14="http://schemas.microsoft.com/office/powerpoint/2010/main" val="1724646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FuOX23yXhZ8&amp;index=4&amp;list=PL66FuUmM9t2bAVQT6l06NeI8xUOejYVav" TargetMode="External"/><Relationship Id="rId2" Type="http://schemas.openxmlformats.org/officeDocument/2006/relationships/hyperlink" Target="http://www.youtube.com/watch?v=w_8mw-1HYFg&amp;list=PL66FuUmM9t2bAVQT6l06NeI8xUOejYVav&amp;index=1" TargetMode="External"/><Relationship Id="rId1" Type="http://schemas.openxmlformats.org/officeDocument/2006/relationships/slideLayout" Target="../slideLayouts/slideLayout2.xml"/><Relationship Id="rId4" Type="http://schemas.openxmlformats.org/officeDocument/2006/relationships/hyperlink" Target="http://www.youtube.com/watch?v=YCorkyBe66o&amp;list=PL66FuUmM9t2bAVQT6l06NeI8xUOejYVav&amp;index=5"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6vgvTeuoDW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bjwmrg__ZV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V49IovRSJD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Ecosystems and Communities</a:t>
            </a:r>
            <a:endParaRPr lang="en-US" dirty="0"/>
          </a:p>
        </p:txBody>
      </p:sp>
      <p:sp>
        <p:nvSpPr>
          <p:cNvPr id="3" name="Subtitle 2"/>
          <p:cNvSpPr>
            <a:spLocks noGrp="1"/>
          </p:cNvSpPr>
          <p:nvPr>
            <p:ph type="subTitle" idx="1"/>
          </p:nvPr>
        </p:nvSpPr>
        <p:spPr/>
        <p:txBody>
          <a:bodyPr/>
          <a:lstStyle/>
          <a:p>
            <a:r>
              <a:rPr lang="en-US" dirty="0" smtClean="0"/>
              <a:t>Chapter 4</a:t>
            </a:r>
            <a:endParaRPr lang="en-US" dirty="0"/>
          </a:p>
        </p:txBody>
      </p:sp>
    </p:spTree>
    <p:extLst>
      <p:ext uri="{BB962C8B-B14F-4D97-AF65-F5344CB8AC3E}">
        <p14:creationId xmlns:p14="http://schemas.microsoft.com/office/powerpoint/2010/main" val="3836742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Transport in the Biosphere</a:t>
            </a:r>
            <a:endParaRPr lang="en-US" dirty="0"/>
          </a:p>
        </p:txBody>
      </p:sp>
      <p:sp>
        <p:nvSpPr>
          <p:cNvPr id="3" name="Content Placeholder 2"/>
          <p:cNvSpPr>
            <a:spLocks noGrp="1"/>
          </p:cNvSpPr>
          <p:nvPr>
            <p:ph idx="1"/>
          </p:nvPr>
        </p:nvSpPr>
        <p:spPr>
          <a:xfrm>
            <a:off x="457200" y="1417638"/>
            <a:ext cx="8229600" cy="5086758"/>
          </a:xfrm>
        </p:spPr>
        <p:txBody>
          <a:bodyPr>
            <a:normAutofit fontScale="92500" lnSpcReduction="10000"/>
          </a:bodyPr>
          <a:lstStyle/>
          <a:p>
            <a:pPr lvl="0"/>
            <a:r>
              <a:rPr lang="en-US" b="1" dirty="0"/>
              <a:t>Ocean </a:t>
            </a:r>
            <a:r>
              <a:rPr lang="en-US" dirty="0"/>
              <a:t>currents are affected by the </a:t>
            </a:r>
            <a:r>
              <a:rPr lang="en-US" b="1" dirty="0"/>
              <a:t>temperature,</a:t>
            </a:r>
            <a:r>
              <a:rPr lang="en-US" dirty="0"/>
              <a:t> density, and salinity (saltiness) or the oceans, as well as by the action of </a:t>
            </a:r>
            <a:r>
              <a:rPr lang="en-US" b="1" dirty="0"/>
              <a:t>winds</a:t>
            </a:r>
            <a:r>
              <a:rPr lang="en-US" dirty="0"/>
              <a:t>, the </a:t>
            </a:r>
            <a:r>
              <a:rPr lang="en-US" b="1" dirty="0"/>
              <a:t>rotation </a:t>
            </a:r>
            <a:r>
              <a:rPr lang="en-US" dirty="0"/>
              <a:t>of the earth, and the </a:t>
            </a:r>
            <a:r>
              <a:rPr lang="en-US" b="1" dirty="0"/>
              <a:t>topography</a:t>
            </a:r>
            <a:r>
              <a:rPr lang="en-US" dirty="0"/>
              <a:t> on the bottom of the ocean. </a:t>
            </a:r>
            <a:endParaRPr lang="en-CA" dirty="0"/>
          </a:p>
          <a:p>
            <a:pPr lvl="0"/>
            <a:r>
              <a:rPr lang="en-US" dirty="0"/>
              <a:t>Wind and ocean currents create </a:t>
            </a:r>
            <a:r>
              <a:rPr lang="en-US" b="1" dirty="0"/>
              <a:t>weather</a:t>
            </a:r>
            <a:r>
              <a:rPr lang="en-US" dirty="0"/>
              <a:t> patterns and </a:t>
            </a:r>
            <a:r>
              <a:rPr lang="en-US" b="1" dirty="0"/>
              <a:t>climates</a:t>
            </a:r>
            <a:r>
              <a:rPr lang="en-US" dirty="0"/>
              <a:t>, and have major impacts on the </a:t>
            </a:r>
            <a:r>
              <a:rPr lang="en-US" b="1" dirty="0"/>
              <a:t>biomes</a:t>
            </a:r>
            <a:r>
              <a:rPr lang="en-US" dirty="0"/>
              <a:t> of the world.</a:t>
            </a:r>
            <a:endParaRPr lang="en-CA" dirty="0"/>
          </a:p>
          <a:p>
            <a:pPr lvl="1"/>
            <a:r>
              <a:rPr lang="en-US" dirty="0"/>
              <a:t>The </a:t>
            </a:r>
            <a:r>
              <a:rPr lang="en-US" b="1" dirty="0" err="1"/>
              <a:t>Thermohaline</a:t>
            </a:r>
            <a:r>
              <a:rPr lang="en-US" dirty="0"/>
              <a:t> Circulation is called the Global Conveyor Belt, and in particular it has huge effects on weather and climate around the world</a:t>
            </a:r>
            <a:r>
              <a:rPr lang="en-US" dirty="0" smtClean="0"/>
              <a:t>.</a:t>
            </a:r>
            <a:endParaRPr lang="en-CA" dirty="0"/>
          </a:p>
        </p:txBody>
      </p:sp>
    </p:spTree>
    <p:extLst>
      <p:ext uri="{BB962C8B-B14F-4D97-AF65-F5344CB8AC3E}">
        <p14:creationId xmlns:p14="http://schemas.microsoft.com/office/powerpoint/2010/main" val="648044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33" y="1154625"/>
            <a:ext cx="9264924" cy="4580019"/>
          </a:xfrm>
          <a:prstGeom prst="rect">
            <a:avLst/>
          </a:prstGeom>
        </p:spPr>
      </p:pic>
    </p:spTree>
    <p:extLst>
      <p:ext uri="{BB962C8B-B14F-4D97-AF65-F5344CB8AC3E}">
        <p14:creationId xmlns:p14="http://schemas.microsoft.com/office/powerpoint/2010/main" val="3546819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on Climate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Effect of Salt Content: (2 min)</a:t>
            </a:r>
          </a:p>
          <a:p>
            <a:pPr lvl="1"/>
            <a:r>
              <a:rPr lang="en-US" dirty="0">
                <a:hlinkClick r:id="rId2"/>
              </a:rPr>
              <a:t>http://www.youtube.com/watch?v=w_8mw-1HYFg&amp;list=PL66FuUmM9t2bAVQT6l06NeI8xUOejYVav&amp;index=</a:t>
            </a:r>
            <a:r>
              <a:rPr lang="en-US" dirty="0" smtClean="0">
                <a:hlinkClick r:id="rId2"/>
              </a:rPr>
              <a:t>1</a:t>
            </a:r>
            <a:r>
              <a:rPr lang="en-US" dirty="0" smtClean="0"/>
              <a:t> </a:t>
            </a:r>
            <a:endParaRPr lang="en-US" dirty="0"/>
          </a:p>
          <a:p>
            <a:r>
              <a:rPr lang="en-US" dirty="0" smtClean="0"/>
              <a:t>Density Currents (2:40)</a:t>
            </a:r>
          </a:p>
          <a:p>
            <a:pPr lvl="1"/>
            <a:r>
              <a:rPr lang="en-US" dirty="0">
                <a:hlinkClick r:id="rId3"/>
              </a:rPr>
              <a:t>http://www.youtube.com/watch?v=FuOX23yXhZ8&amp;index=4&amp;list=</a:t>
            </a:r>
            <a:r>
              <a:rPr lang="en-US" dirty="0" smtClean="0">
                <a:hlinkClick r:id="rId3"/>
              </a:rPr>
              <a:t>PL66FuUmM9t2bAVQT6l06NeI8xUOejYVav</a:t>
            </a:r>
            <a:r>
              <a:rPr lang="en-US" dirty="0" smtClean="0"/>
              <a:t> </a:t>
            </a:r>
          </a:p>
          <a:p>
            <a:r>
              <a:rPr lang="en-US" dirty="0" smtClean="0"/>
              <a:t>Surface Currents in the Ocean (4:30)</a:t>
            </a:r>
          </a:p>
          <a:p>
            <a:pPr lvl="1"/>
            <a:r>
              <a:rPr lang="en-US" dirty="0">
                <a:hlinkClick r:id="rId4"/>
              </a:rPr>
              <a:t>http://www.youtube.com/watch?v=YCorkyBe66o&amp;list=PL66FuUmM9t2bAVQT6l06NeI8xUOejYVav&amp;index=</a:t>
            </a:r>
            <a:r>
              <a:rPr lang="en-US" dirty="0" smtClean="0">
                <a:hlinkClick r:id="rId4"/>
              </a:rPr>
              <a:t>5</a:t>
            </a:r>
            <a:r>
              <a:rPr lang="en-US" dirty="0" smtClean="0"/>
              <a:t> </a:t>
            </a:r>
            <a:endParaRPr lang="en-US" dirty="0"/>
          </a:p>
        </p:txBody>
      </p:sp>
    </p:spTree>
    <p:extLst>
      <p:ext uri="{BB962C8B-B14F-4D97-AF65-F5344CB8AC3E}">
        <p14:creationId xmlns:p14="http://schemas.microsoft.com/office/powerpoint/2010/main" val="235619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Time</a:t>
            </a:r>
            <a:endParaRPr lang="en-US" dirty="0"/>
          </a:p>
        </p:txBody>
      </p:sp>
      <p:sp>
        <p:nvSpPr>
          <p:cNvPr id="3" name="Content Placeholder 2"/>
          <p:cNvSpPr>
            <a:spLocks noGrp="1"/>
          </p:cNvSpPr>
          <p:nvPr>
            <p:ph idx="1"/>
          </p:nvPr>
        </p:nvSpPr>
        <p:spPr/>
        <p:txBody>
          <a:bodyPr/>
          <a:lstStyle/>
          <a:p>
            <a:r>
              <a:rPr lang="en-US" dirty="0" err="1" smtClean="0"/>
              <a:t>Nasa</a:t>
            </a:r>
            <a:r>
              <a:rPr lang="en-US" dirty="0" smtClean="0"/>
              <a:t> Video about the Oceans &amp; Weather &amp; Climate: (6 min)</a:t>
            </a:r>
          </a:p>
          <a:p>
            <a:pPr lvl="1"/>
            <a:r>
              <a:rPr lang="en-US" dirty="0">
                <a:hlinkClick r:id="rId2"/>
              </a:rPr>
              <a:t>https://www.youtube.com/watch?v=</a:t>
            </a:r>
            <a:r>
              <a:rPr lang="en-US" dirty="0" smtClean="0">
                <a:hlinkClick r:id="rId2"/>
              </a:rPr>
              <a:t>6vgvTeuoDWY</a:t>
            </a:r>
            <a:r>
              <a:rPr lang="en-US" dirty="0" smtClean="0"/>
              <a:t> </a:t>
            </a:r>
            <a:endParaRPr lang="en-US" dirty="0"/>
          </a:p>
        </p:txBody>
      </p:sp>
    </p:spTree>
    <p:extLst>
      <p:ext uri="{BB962C8B-B14F-4D97-AF65-F5344CB8AC3E}">
        <p14:creationId xmlns:p14="http://schemas.microsoft.com/office/powerpoint/2010/main" val="270489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Shapes an Ecosystem</a:t>
            </a:r>
            <a:endParaRPr lang="en-US" dirty="0"/>
          </a:p>
        </p:txBody>
      </p:sp>
      <p:sp>
        <p:nvSpPr>
          <p:cNvPr id="4" name="Content Placeholder 3"/>
          <p:cNvSpPr>
            <a:spLocks noGrp="1"/>
          </p:cNvSpPr>
          <p:nvPr>
            <p:ph idx="1"/>
          </p:nvPr>
        </p:nvSpPr>
        <p:spPr/>
        <p:txBody>
          <a:bodyPr/>
          <a:lstStyle/>
          <a:p>
            <a:pPr marL="0" indent="0">
              <a:buNone/>
            </a:pPr>
            <a:r>
              <a:rPr lang="en-US" b="1" dirty="0"/>
              <a:t>Biotic and Abiotic Factors</a:t>
            </a:r>
            <a:endParaRPr lang="en-CA" dirty="0"/>
          </a:p>
          <a:p>
            <a:r>
              <a:rPr lang="en-US" dirty="0"/>
              <a:t>Ecosystems are influenced by a combination of biological and physical factors. </a:t>
            </a:r>
            <a:endParaRPr lang="en-CA" dirty="0"/>
          </a:p>
          <a:p>
            <a:pPr marL="0" indent="0">
              <a:buNone/>
            </a:pPr>
            <a:endParaRPr lang="en-US" dirty="0"/>
          </a:p>
        </p:txBody>
      </p:sp>
    </p:spTree>
    <p:extLst>
      <p:ext uri="{BB962C8B-B14F-4D97-AF65-F5344CB8AC3E}">
        <p14:creationId xmlns:p14="http://schemas.microsoft.com/office/powerpoint/2010/main" val="1127028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Biotic Factors</a:t>
            </a:r>
            <a:endParaRPr lang="en-US" dirty="0"/>
          </a:p>
        </p:txBody>
      </p:sp>
      <p:sp>
        <p:nvSpPr>
          <p:cNvPr id="3" name="Content Placeholder 2"/>
          <p:cNvSpPr>
            <a:spLocks noGrp="1"/>
          </p:cNvSpPr>
          <p:nvPr>
            <p:ph idx="1"/>
          </p:nvPr>
        </p:nvSpPr>
        <p:spPr/>
        <p:txBody>
          <a:bodyPr/>
          <a:lstStyle/>
          <a:p>
            <a:pPr lvl="0"/>
            <a:r>
              <a:rPr lang="en-US" dirty="0"/>
              <a:t>The biological influences on organisms within an ecosystem are called </a:t>
            </a:r>
            <a:r>
              <a:rPr lang="en-US" b="1" dirty="0"/>
              <a:t>biotic factors</a:t>
            </a:r>
            <a:r>
              <a:rPr lang="en-US" dirty="0"/>
              <a:t>.</a:t>
            </a:r>
            <a:endParaRPr lang="en-CA" dirty="0"/>
          </a:p>
          <a:p>
            <a:pPr lvl="0"/>
            <a:r>
              <a:rPr lang="en-US" dirty="0"/>
              <a:t>Biotic factors include </a:t>
            </a:r>
            <a:r>
              <a:rPr lang="en-US" b="1" dirty="0"/>
              <a:t>all the living things</a:t>
            </a:r>
            <a:r>
              <a:rPr lang="en-US" dirty="0"/>
              <a:t> (and </a:t>
            </a:r>
            <a:r>
              <a:rPr lang="en-US" b="1" dirty="0"/>
              <a:t>recently living</a:t>
            </a:r>
            <a:r>
              <a:rPr lang="en-US" dirty="0"/>
              <a:t> things) with which an organism might interact.</a:t>
            </a:r>
            <a:endParaRPr lang="en-CA" dirty="0"/>
          </a:p>
          <a:p>
            <a:endParaRPr lang="en-US" dirty="0"/>
          </a:p>
        </p:txBody>
      </p:sp>
    </p:spTree>
    <p:extLst>
      <p:ext uri="{BB962C8B-B14F-4D97-AF65-F5344CB8AC3E}">
        <p14:creationId xmlns:p14="http://schemas.microsoft.com/office/powerpoint/2010/main" val="350309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Abiotic Factors</a:t>
            </a:r>
            <a:endParaRPr lang="en-US" dirty="0"/>
          </a:p>
        </p:txBody>
      </p:sp>
      <p:sp>
        <p:nvSpPr>
          <p:cNvPr id="3" name="Content Placeholder 2"/>
          <p:cNvSpPr>
            <a:spLocks noGrp="1"/>
          </p:cNvSpPr>
          <p:nvPr>
            <p:ph idx="1"/>
          </p:nvPr>
        </p:nvSpPr>
        <p:spPr/>
        <p:txBody>
          <a:bodyPr/>
          <a:lstStyle/>
          <a:p>
            <a:pPr lvl="0"/>
            <a:r>
              <a:rPr lang="en-US" dirty="0"/>
              <a:t>Physical, or </a:t>
            </a:r>
            <a:r>
              <a:rPr lang="en-US" b="1" dirty="0"/>
              <a:t>nonliving</a:t>
            </a:r>
            <a:r>
              <a:rPr lang="en-US" dirty="0"/>
              <a:t>, factors that shape ecosystems are called </a:t>
            </a:r>
            <a:r>
              <a:rPr lang="en-US" b="1" dirty="0"/>
              <a:t>abiotic factors</a:t>
            </a:r>
            <a:r>
              <a:rPr lang="en-US" dirty="0"/>
              <a:t>.</a:t>
            </a:r>
            <a:endParaRPr lang="en-CA" dirty="0"/>
          </a:p>
          <a:p>
            <a:r>
              <a:rPr lang="en-US" b="1" dirty="0"/>
              <a:t>Abiotic</a:t>
            </a:r>
            <a:r>
              <a:rPr lang="en-US" dirty="0"/>
              <a:t> factors include:</a:t>
            </a:r>
            <a:endParaRPr lang="en-CA" dirty="0"/>
          </a:p>
          <a:p>
            <a:pPr lvl="2"/>
            <a:r>
              <a:rPr lang="en-US" b="1" dirty="0"/>
              <a:t>Temperature</a:t>
            </a:r>
            <a:r>
              <a:rPr lang="en-US" dirty="0"/>
              <a:t>, </a:t>
            </a:r>
            <a:r>
              <a:rPr lang="en-US" b="1" dirty="0"/>
              <a:t>precipitation</a:t>
            </a:r>
            <a:r>
              <a:rPr lang="en-US" dirty="0"/>
              <a:t>, humidity, wind, </a:t>
            </a:r>
            <a:r>
              <a:rPr lang="en-US" b="1" dirty="0"/>
              <a:t>nutrient availability</a:t>
            </a:r>
            <a:r>
              <a:rPr lang="en-US" dirty="0"/>
              <a:t>, </a:t>
            </a:r>
            <a:br>
              <a:rPr lang="en-US" dirty="0"/>
            </a:br>
            <a:r>
              <a:rPr lang="en-US" dirty="0"/>
              <a:t>soil type, sunlight</a:t>
            </a:r>
            <a:endParaRPr lang="en-CA" dirty="0"/>
          </a:p>
          <a:p>
            <a:pPr marL="342900" lvl="1" indent="-342900">
              <a:buFont typeface="Arial"/>
              <a:buChar char="•"/>
            </a:pPr>
            <a:r>
              <a:rPr lang="en-US" dirty="0"/>
              <a:t>Biotic and abiotic factors determine the </a:t>
            </a:r>
            <a:r>
              <a:rPr lang="en-US" b="1" dirty="0"/>
              <a:t>survival </a:t>
            </a:r>
            <a:r>
              <a:rPr lang="en-US" dirty="0"/>
              <a:t>and </a:t>
            </a:r>
            <a:r>
              <a:rPr lang="en-US" b="1" dirty="0"/>
              <a:t>growth</a:t>
            </a:r>
            <a:r>
              <a:rPr lang="en-US" dirty="0"/>
              <a:t> of an organism and the </a:t>
            </a:r>
            <a:r>
              <a:rPr lang="en-US" b="1" dirty="0"/>
              <a:t>productivity</a:t>
            </a:r>
            <a:r>
              <a:rPr lang="en-US" dirty="0"/>
              <a:t> of the ecosystem in which the organism lives</a:t>
            </a:r>
            <a:r>
              <a:rPr lang="en-US" dirty="0" smtClean="0"/>
              <a:t>.</a:t>
            </a:r>
            <a:endParaRPr lang="en-CA" dirty="0"/>
          </a:p>
        </p:txBody>
      </p:sp>
    </p:spTree>
    <p:extLst>
      <p:ext uri="{BB962C8B-B14F-4D97-AF65-F5344CB8AC3E}">
        <p14:creationId xmlns:p14="http://schemas.microsoft.com/office/powerpoint/2010/main" val="2872457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&amp; Niche</a:t>
            </a:r>
            <a:endParaRPr lang="en-US" dirty="0"/>
          </a:p>
        </p:txBody>
      </p:sp>
      <p:sp>
        <p:nvSpPr>
          <p:cNvPr id="3" name="Content Placeholder 2"/>
          <p:cNvSpPr>
            <a:spLocks noGrp="1"/>
          </p:cNvSpPr>
          <p:nvPr>
            <p:ph idx="1"/>
          </p:nvPr>
        </p:nvSpPr>
        <p:spPr/>
        <p:txBody>
          <a:bodyPr/>
          <a:lstStyle/>
          <a:p>
            <a:r>
              <a:rPr lang="en-US" dirty="0"/>
              <a:t>The area where an organism lives is called its </a:t>
            </a:r>
            <a:r>
              <a:rPr lang="en-US" b="1" dirty="0"/>
              <a:t>habitat</a:t>
            </a:r>
            <a:r>
              <a:rPr lang="en-US" dirty="0"/>
              <a:t>. A habitat includes both </a:t>
            </a:r>
            <a:r>
              <a:rPr lang="en-US" b="1" dirty="0"/>
              <a:t>biotic and abiotic</a:t>
            </a:r>
            <a:r>
              <a:rPr lang="en-US" dirty="0"/>
              <a:t> factors.</a:t>
            </a:r>
            <a:endParaRPr lang="en-CA" dirty="0"/>
          </a:p>
          <a:p>
            <a:r>
              <a:rPr lang="en-US" dirty="0"/>
              <a:t>A </a:t>
            </a:r>
            <a:r>
              <a:rPr lang="en-US" b="1" dirty="0"/>
              <a:t>niche</a:t>
            </a:r>
            <a:r>
              <a:rPr lang="en-US" dirty="0"/>
              <a:t> is the full range of physical and biological conditions in which an organism lives and the </a:t>
            </a:r>
            <a:r>
              <a:rPr lang="en-US" b="1" dirty="0"/>
              <a:t>way</a:t>
            </a:r>
            <a:r>
              <a:rPr lang="en-US" dirty="0"/>
              <a:t> in which the organism uses those conditions (it’s </a:t>
            </a:r>
            <a:r>
              <a:rPr lang="en-US" b="1" dirty="0"/>
              <a:t>role</a:t>
            </a:r>
            <a:r>
              <a:rPr lang="en-US" dirty="0"/>
              <a:t> within the ecosystem).</a:t>
            </a:r>
            <a:endParaRPr lang="en-CA" dirty="0"/>
          </a:p>
          <a:p>
            <a:pPr marL="0" indent="0">
              <a:buNone/>
            </a:pPr>
            <a:endParaRPr lang="en-US" dirty="0"/>
          </a:p>
        </p:txBody>
      </p:sp>
    </p:spTree>
    <p:extLst>
      <p:ext uri="{BB962C8B-B14F-4D97-AF65-F5344CB8AC3E}">
        <p14:creationId xmlns:p14="http://schemas.microsoft.com/office/powerpoint/2010/main" val="310325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Niche</a:t>
            </a:r>
            <a:endParaRPr lang="en-US" dirty="0"/>
          </a:p>
        </p:txBody>
      </p:sp>
      <p:sp>
        <p:nvSpPr>
          <p:cNvPr id="3" name="Content Placeholder 2"/>
          <p:cNvSpPr>
            <a:spLocks noGrp="1"/>
          </p:cNvSpPr>
          <p:nvPr>
            <p:ph idx="1"/>
          </p:nvPr>
        </p:nvSpPr>
        <p:spPr/>
        <p:txBody>
          <a:bodyPr>
            <a:normAutofit/>
          </a:bodyPr>
          <a:lstStyle/>
          <a:p>
            <a:pPr lvl="0"/>
            <a:r>
              <a:rPr lang="en-US" dirty="0"/>
              <a:t>The </a:t>
            </a:r>
            <a:r>
              <a:rPr lang="en-US" b="1" dirty="0"/>
              <a:t>range of temperatures</a:t>
            </a:r>
            <a:r>
              <a:rPr lang="en-US" dirty="0"/>
              <a:t> that an organism needs to survive and its place in the </a:t>
            </a:r>
            <a:r>
              <a:rPr lang="en-US" b="1" dirty="0"/>
              <a:t>food web</a:t>
            </a:r>
            <a:r>
              <a:rPr lang="en-US" dirty="0"/>
              <a:t> are part of its niche. </a:t>
            </a:r>
            <a:endParaRPr lang="en-CA" dirty="0"/>
          </a:p>
          <a:p>
            <a:pPr lvl="0"/>
            <a:r>
              <a:rPr lang="en-US" dirty="0"/>
              <a:t>The combination of </a:t>
            </a:r>
            <a:r>
              <a:rPr lang="en-US" b="1" dirty="0"/>
              <a:t>biotic and abiotic</a:t>
            </a:r>
            <a:r>
              <a:rPr lang="en-US" dirty="0"/>
              <a:t> factors in an ecosystem often determines the </a:t>
            </a:r>
            <a:r>
              <a:rPr lang="en-US" b="1" dirty="0"/>
              <a:t>number o</a:t>
            </a:r>
            <a:r>
              <a:rPr lang="en-US" dirty="0"/>
              <a:t>f different </a:t>
            </a:r>
            <a:r>
              <a:rPr lang="en-US" b="1" dirty="0"/>
              <a:t>niches</a:t>
            </a:r>
            <a:r>
              <a:rPr lang="en-US" dirty="0"/>
              <a:t> in that ecosystem</a:t>
            </a:r>
            <a:r>
              <a:rPr lang="en-US" dirty="0" smtClean="0"/>
              <a:t>.</a:t>
            </a:r>
            <a:endParaRPr lang="en-CA" dirty="0"/>
          </a:p>
        </p:txBody>
      </p:sp>
    </p:spTree>
    <p:extLst>
      <p:ext uri="{BB962C8B-B14F-4D97-AF65-F5344CB8AC3E}">
        <p14:creationId xmlns:p14="http://schemas.microsoft.com/office/powerpoint/2010/main" val="783838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pic>
        <p:nvPicPr>
          <p:cNvPr id="22" name="Shape 22"/>
          <p:cNvPicPr preferRelativeResize="0"/>
          <p:nvPr/>
        </p:nvPicPr>
        <p:blipFill>
          <a:blip r:embed="rId3"/>
          <a:stretch>
            <a:fillRect/>
          </a:stretch>
        </p:blipFill>
        <p:spPr>
          <a:xfrm>
            <a:off x="1384300" y="1044575"/>
            <a:ext cx="6234112" cy="4670425"/>
          </a:xfrm>
          <a:prstGeom prst="rect">
            <a:avLst/>
          </a:prstGeom>
        </p:spPr>
      </p:pic>
      <p:sp>
        <p:nvSpPr>
          <p:cNvPr id="23" name="Shape 23"/>
          <p:cNvSpPr txBox="1"/>
          <p:nvPr/>
        </p:nvSpPr>
        <p:spPr>
          <a:xfrm>
            <a:off x="2924500" y="275375"/>
            <a:ext cx="3002099" cy="5238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Biotic or Abiotic?</a:t>
            </a:r>
          </a:p>
        </p:txBody>
      </p:sp>
    </p:spTree>
    <p:extLst>
      <p:ext uri="{BB962C8B-B14F-4D97-AF65-F5344CB8AC3E}">
        <p14:creationId xmlns:p14="http://schemas.microsoft.com/office/powerpoint/2010/main" val="1412354983"/>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a:t>
            </a:r>
            <a:endParaRPr lang="en-US" dirty="0"/>
          </a:p>
        </p:txBody>
      </p:sp>
      <p:sp>
        <p:nvSpPr>
          <p:cNvPr id="3" name="Content Placeholder 2"/>
          <p:cNvSpPr>
            <a:spLocks noGrp="1"/>
          </p:cNvSpPr>
          <p:nvPr>
            <p:ph idx="1"/>
          </p:nvPr>
        </p:nvSpPr>
        <p:spPr/>
        <p:txBody>
          <a:bodyPr>
            <a:normAutofit/>
          </a:bodyPr>
          <a:lstStyle/>
          <a:p>
            <a:r>
              <a:rPr lang="en-US" b="1" dirty="0"/>
              <a:t>Weather</a:t>
            </a:r>
            <a:r>
              <a:rPr lang="en-US" dirty="0"/>
              <a:t> is the </a:t>
            </a:r>
            <a:r>
              <a:rPr lang="en-US" b="1" dirty="0"/>
              <a:t>day-to-day condition</a:t>
            </a:r>
            <a:r>
              <a:rPr lang="en-US" dirty="0"/>
              <a:t> of Earth’s atmosphere at a particular </a:t>
            </a:r>
            <a:r>
              <a:rPr lang="en-US" b="1" dirty="0"/>
              <a:t>time</a:t>
            </a:r>
            <a:r>
              <a:rPr lang="en-US" dirty="0"/>
              <a:t> and </a:t>
            </a:r>
            <a:r>
              <a:rPr lang="en-US" b="1" dirty="0"/>
              <a:t>place.</a:t>
            </a:r>
            <a:r>
              <a:rPr lang="en-US" dirty="0"/>
              <a:t> </a:t>
            </a:r>
            <a:endParaRPr lang="en-CA" dirty="0"/>
          </a:p>
          <a:p>
            <a:pPr lvl="1"/>
            <a:r>
              <a:rPr lang="en-US" dirty="0" smtClean="0"/>
              <a:t>The </a:t>
            </a:r>
            <a:r>
              <a:rPr lang="en-US" dirty="0"/>
              <a:t>weather in Regina could be sunny and warm one day, and cold and cloudy the next.</a:t>
            </a:r>
            <a:endParaRPr lang="en-CA" dirty="0"/>
          </a:p>
          <a:p>
            <a:endParaRPr lang="en-US" dirty="0"/>
          </a:p>
        </p:txBody>
      </p:sp>
    </p:spTree>
    <p:extLst>
      <p:ext uri="{BB962C8B-B14F-4D97-AF65-F5344CB8AC3E}">
        <p14:creationId xmlns:p14="http://schemas.microsoft.com/office/powerpoint/2010/main" val="3064725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p:nvPr/>
        </p:nvSpPr>
        <p:spPr>
          <a:xfrm>
            <a:off x="2698925" y="337950"/>
            <a:ext cx="3288299" cy="522299"/>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a:solidFill>
                  <a:srgbClr val="0C0C0C"/>
                </a:solidFill>
              </a:rPr>
              <a:t>Habitat or Niche?</a:t>
            </a:r>
          </a:p>
        </p:txBody>
      </p:sp>
      <p:pic>
        <p:nvPicPr>
          <p:cNvPr id="29" name="Shape 29"/>
          <p:cNvPicPr preferRelativeResize="0"/>
          <p:nvPr/>
        </p:nvPicPr>
        <p:blipFill>
          <a:blip r:embed="rId3"/>
          <a:stretch>
            <a:fillRect/>
          </a:stretch>
        </p:blipFill>
        <p:spPr>
          <a:xfrm>
            <a:off x="1485250" y="1460825"/>
            <a:ext cx="5715649" cy="4374975"/>
          </a:xfrm>
          <a:prstGeom prst="rect">
            <a:avLst/>
          </a:prstGeom>
        </p:spPr>
      </p:pic>
    </p:spTree>
    <p:extLst>
      <p:ext uri="{BB962C8B-B14F-4D97-AF65-F5344CB8AC3E}">
        <p14:creationId xmlns:p14="http://schemas.microsoft.com/office/powerpoint/2010/main" val="3808931594"/>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Shape 34"/>
          <p:cNvPicPr preferRelativeResize="0"/>
          <p:nvPr/>
        </p:nvPicPr>
        <p:blipFill>
          <a:blip r:embed="rId3"/>
          <a:stretch>
            <a:fillRect/>
          </a:stretch>
        </p:blipFill>
        <p:spPr>
          <a:xfrm>
            <a:off x="2210061" y="1574975"/>
            <a:ext cx="5059361" cy="4816474"/>
          </a:xfrm>
          <a:prstGeom prst="rect">
            <a:avLst/>
          </a:prstGeom>
        </p:spPr>
      </p:pic>
      <p:sp>
        <p:nvSpPr>
          <p:cNvPr id="35" name="Shape 35"/>
          <p:cNvSpPr txBox="1"/>
          <p:nvPr/>
        </p:nvSpPr>
        <p:spPr>
          <a:xfrm>
            <a:off x="2870325" y="486000"/>
            <a:ext cx="3606300" cy="5238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Biotic or Abiotic?</a:t>
            </a:r>
          </a:p>
        </p:txBody>
      </p:sp>
    </p:spTree>
    <p:extLst>
      <p:ext uri="{BB962C8B-B14F-4D97-AF65-F5344CB8AC3E}">
        <p14:creationId xmlns:p14="http://schemas.microsoft.com/office/powerpoint/2010/main" val="4094154405"/>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p:nvPr/>
        </p:nvSpPr>
        <p:spPr>
          <a:xfrm>
            <a:off x="2698925" y="337950"/>
            <a:ext cx="3288299" cy="522299"/>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a:solidFill>
                  <a:srgbClr val="0C0C0C"/>
                </a:solidFill>
              </a:rPr>
              <a:t>Habitat or Niche?</a:t>
            </a:r>
          </a:p>
        </p:txBody>
      </p:sp>
      <p:pic>
        <p:nvPicPr>
          <p:cNvPr id="41" name="Shape 41"/>
          <p:cNvPicPr preferRelativeResize="0"/>
          <p:nvPr/>
        </p:nvPicPr>
        <p:blipFill>
          <a:blip r:embed="rId3"/>
          <a:stretch>
            <a:fillRect/>
          </a:stretch>
        </p:blipFill>
        <p:spPr>
          <a:xfrm>
            <a:off x="1449800" y="1558600"/>
            <a:ext cx="5961875" cy="4511325"/>
          </a:xfrm>
          <a:prstGeom prst="rect">
            <a:avLst/>
          </a:prstGeom>
        </p:spPr>
      </p:pic>
    </p:spTree>
    <p:extLst>
      <p:ext uri="{BB962C8B-B14F-4D97-AF65-F5344CB8AC3E}">
        <p14:creationId xmlns:p14="http://schemas.microsoft.com/office/powerpoint/2010/main" val="1892108659"/>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Shape 46"/>
          <p:cNvPicPr preferRelativeResize="0"/>
          <p:nvPr/>
        </p:nvPicPr>
        <p:blipFill>
          <a:blip r:embed="rId3"/>
          <a:stretch>
            <a:fillRect/>
          </a:stretch>
        </p:blipFill>
        <p:spPr>
          <a:xfrm>
            <a:off x="1846224" y="1549400"/>
            <a:ext cx="5546725" cy="4308474"/>
          </a:xfrm>
          <a:prstGeom prst="rect">
            <a:avLst/>
          </a:prstGeom>
        </p:spPr>
      </p:pic>
      <p:sp>
        <p:nvSpPr>
          <p:cNvPr id="47" name="Shape 47"/>
          <p:cNvSpPr txBox="1"/>
          <p:nvPr/>
        </p:nvSpPr>
        <p:spPr>
          <a:xfrm>
            <a:off x="2801150" y="633475"/>
            <a:ext cx="3042899" cy="5238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Biotic or Abiotic?</a:t>
            </a:r>
          </a:p>
        </p:txBody>
      </p:sp>
    </p:spTree>
    <p:extLst>
      <p:ext uri="{BB962C8B-B14F-4D97-AF65-F5344CB8AC3E}">
        <p14:creationId xmlns:p14="http://schemas.microsoft.com/office/powerpoint/2010/main" val="3972269194"/>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Shape 52"/>
          <p:cNvPicPr preferRelativeResize="0"/>
          <p:nvPr/>
        </p:nvPicPr>
        <p:blipFill>
          <a:blip r:embed="rId3"/>
          <a:stretch>
            <a:fillRect/>
          </a:stretch>
        </p:blipFill>
        <p:spPr>
          <a:xfrm>
            <a:off x="3192474" y="1594675"/>
            <a:ext cx="2759074" cy="4802187"/>
          </a:xfrm>
          <a:prstGeom prst="rect">
            <a:avLst/>
          </a:prstGeom>
        </p:spPr>
      </p:pic>
      <p:sp>
        <p:nvSpPr>
          <p:cNvPr id="53" name="Shape 53"/>
          <p:cNvSpPr txBox="1"/>
          <p:nvPr/>
        </p:nvSpPr>
        <p:spPr>
          <a:xfrm>
            <a:off x="2866200" y="415187"/>
            <a:ext cx="3411599" cy="5238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Biotic or Abiotic?</a:t>
            </a:r>
          </a:p>
        </p:txBody>
      </p:sp>
    </p:spTree>
    <p:extLst>
      <p:ext uri="{BB962C8B-B14F-4D97-AF65-F5344CB8AC3E}">
        <p14:creationId xmlns:p14="http://schemas.microsoft.com/office/powerpoint/2010/main" val="2542646738"/>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p:nvPr/>
        </p:nvSpPr>
        <p:spPr>
          <a:xfrm>
            <a:off x="2927848" y="352975"/>
            <a:ext cx="3288299" cy="522299"/>
          </a:xfrm>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dirty="0">
                <a:solidFill>
                  <a:srgbClr val="0C0C0C"/>
                </a:solidFill>
              </a:rPr>
              <a:t>Habitat or Niche?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311" y="907423"/>
            <a:ext cx="5695375" cy="5113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503880"/>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2951962" y="392700"/>
            <a:ext cx="3240000" cy="522299"/>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a:solidFill>
                  <a:schemeClr val="dk1"/>
                </a:solidFill>
              </a:rPr>
              <a:t>Biotic or abiotic?</a:t>
            </a:r>
          </a:p>
        </p:txBody>
      </p:sp>
      <p:pic>
        <p:nvPicPr>
          <p:cNvPr id="65" name="Shape 65"/>
          <p:cNvPicPr preferRelativeResize="0"/>
          <p:nvPr/>
        </p:nvPicPr>
        <p:blipFill>
          <a:blip r:embed="rId3"/>
          <a:stretch>
            <a:fillRect/>
          </a:stretch>
        </p:blipFill>
        <p:spPr>
          <a:xfrm>
            <a:off x="2695750" y="1455412"/>
            <a:ext cx="3963986" cy="5243511"/>
          </a:xfrm>
          <a:prstGeom prst="rect">
            <a:avLst/>
          </a:prstGeom>
        </p:spPr>
      </p:pic>
    </p:spTree>
    <p:extLst>
      <p:ext uri="{BB962C8B-B14F-4D97-AF65-F5344CB8AC3E}">
        <p14:creationId xmlns:p14="http://schemas.microsoft.com/office/powerpoint/2010/main" val="1275163326"/>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Interactions</a:t>
            </a:r>
            <a:endParaRPr lang="en-US" dirty="0"/>
          </a:p>
        </p:txBody>
      </p:sp>
      <p:sp>
        <p:nvSpPr>
          <p:cNvPr id="3" name="Content Placeholder 2"/>
          <p:cNvSpPr>
            <a:spLocks noGrp="1"/>
          </p:cNvSpPr>
          <p:nvPr>
            <p:ph idx="1"/>
          </p:nvPr>
        </p:nvSpPr>
        <p:spPr/>
        <p:txBody>
          <a:bodyPr/>
          <a:lstStyle/>
          <a:p>
            <a:r>
              <a:rPr lang="en-US" dirty="0"/>
              <a:t>Organisms living in the same ecosystem are constantly </a:t>
            </a:r>
            <a:r>
              <a:rPr lang="en-US" b="1" dirty="0"/>
              <a:t>interacting</a:t>
            </a:r>
            <a:r>
              <a:rPr lang="en-US" dirty="0"/>
              <a:t>. These community interactions can powerfully affect an ecosystem. </a:t>
            </a:r>
            <a:br>
              <a:rPr lang="en-US" dirty="0"/>
            </a:br>
            <a:r>
              <a:rPr lang="en-US" dirty="0"/>
              <a:t>There are three main types of interactions:</a:t>
            </a:r>
            <a:endParaRPr lang="en-CA" dirty="0"/>
          </a:p>
          <a:p>
            <a:pPr lvl="1"/>
            <a:r>
              <a:rPr lang="en-US" sz="3200" b="1" dirty="0" smtClean="0"/>
              <a:t>Competition</a:t>
            </a:r>
          </a:p>
          <a:p>
            <a:pPr lvl="1"/>
            <a:r>
              <a:rPr lang="en-US" sz="3200" b="1" dirty="0" smtClean="0"/>
              <a:t>Predation</a:t>
            </a:r>
          </a:p>
          <a:p>
            <a:pPr lvl="1"/>
            <a:r>
              <a:rPr lang="en-US" sz="3200" b="1" dirty="0" smtClean="0"/>
              <a:t>Symbiosis</a:t>
            </a:r>
            <a:endParaRPr lang="en-US" sz="3200" b="1" dirty="0"/>
          </a:p>
        </p:txBody>
      </p:sp>
    </p:spTree>
    <p:extLst>
      <p:ext uri="{BB962C8B-B14F-4D97-AF65-F5344CB8AC3E}">
        <p14:creationId xmlns:p14="http://schemas.microsoft.com/office/powerpoint/2010/main" val="2978631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Competition</a:t>
            </a:r>
          </a:p>
        </p:txBody>
      </p:sp>
      <p:sp>
        <p:nvSpPr>
          <p:cNvPr id="19459" name="Rectangle 3"/>
          <p:cNvSpPr>
            <a:spLocks noGrp="1" noChangeArrowheads="1"/>
          </p:cNvSpPr>
          <p:nvPr>
            <p:ph type="body" idx="1"/>
          </p:nvPr>
        </p:nvSpPr>
        <p:spPr/>
        <p:txBody>
          <a:bodyPr>
            <a:normAutofit fontScale="92500" lnSpcReduction="20000"/>
          </a:bodyPr>
          <a:lstStyle/>
          <a:p>
            <a:r>
              <a:rPr lang="en-US" dirty="0"/>
              <a:t>Competition occurs when </a:t>
            </a:r>
            <a:r>
              <a:rPr lang="en-US" b="1" dirty="0"/>
              <a:t>two organisms</a:t>
            </a:r>
            <a:r>
              <a:rPr lang="en-US" dirty="0"/>
              <a:t> (same or different species) attempt to use an ecological </a:t>
            </a:r>
            <a:r>
              <a:rPr lang="en-US" b="1" dirty="0"/>
              <a:t>resource </a:t>
            </a:r>
            <a:r>
              <a:rPr lang="en-US" dirty="0"/>
              <a:t>in the </a:t>
            </a:r>
            <a:r>
              <a:rPr lang="en-US" b="1" dirty="0"/>
              <a:t>same place</a:t>
            </a:r>
            <a:r>
              <a:rPr lang="en-US" dirty="0"/>
              <a:t> at the </a:t>
            </a:r>
            <a:r>
              <a:rPr lang="en-US" b="1" dirty="0"/>
              <a:t>same time</a:t>
            </a:r>
            <a:r>
              <a:rPr lang="en-US" dirty="0"/>
              <a:t>.</a:t>
            </a:r>
            <a:endParaRPr lang="en-CA" dirty="0"/>
          </a:p>
          <a:p>
            <a:pPr lvl="1"/>
            <a:r>
              <a:rPr lang="en-US" dirty="0"/>
              <a:t>Example: the </a:t>
            </a:r>
            <a:r>
              <a:rPr lang="en-US" b="1" dirty="0"/>
              <a:t>lynx</a:t>
            </a:r>
            <a:r>
              <a:rPr lang="en-US" dirty="0"/>
              <a:t> &amp; the great horned </a:t>
            </a:r>
            <a:r>
              <a:rPr lang="en-US" b="1" dirty="0"/>
              <a:t>owl</a:t>
            </a:r>
            <a:r>
              <a:rPr lang="en-US" dirty="0"/>
              <a:t> compete over their prey</a:t>
            </a:r>
            <a:r>
              <a:rPr lang="en-US" dirty="0" smtClean="0"/>
              <a:t>, the </a:t>
            </a:r>
            <a:r>
              <a:rPr lang="en-US" b="1" dirty="0"/>
              <a:t>snowshoe hare</a:t>
            </a:r>
            <a:endParaRPr lang="en-CA" b="1" dirty="0"/>
          </a:p>
          <a:p>
            <a:r>
              <a:rPr lang="en-US" b="1" dirty="0"/>
              <a:t>Competitive Exclusion Principle</a:t>
            </a:r>
            <a:r>
              <a:rPr lang="en-US" dirty="0"/>
              <a:t>: where </a:t>
            </a:r>
            <a:r>
              <a:rPr lang="en-US" b="1" dirty="0"/>
              <a:t>no two species</a:t>
            </a:r>
            <a:r>
              <a:rPr lang="en-US" dirty="0"/>
              <a:t> can compete for the same resources and </a:t>
            </a:r>
            <a:r>
              <a:rPr lang="en-US" b="1" dirty="0"/>
              <a:t>survive equally</a:t>
            </a:r>
            <a:r>
              <a:rPr lang="en-US" dirty="0"/>
              <a:t> in the same </a:t>
            </a:r>
            <a:r>
              <a:rPr lang="en-US" b="1" dirty="0"/>
              <a:t>niche</a:t>
            </a:r>
            <a:r>
              <a:rPr lang="en-US" dirty="0"/>
              <a:t> in the same </a:t>
            </a:r>
            <a:r>
              <a:rPr lang="en-US" b="1" dirty="0"/>
              <a:t>habitat.</a:t>
            </a:r>
            <a:r>
              <a:rPr lang="en-US" dirty="0"/>
              <a:t> </a:t>
            </a:r>
            <a:endParaRPr lang="en-CA" dirty="0"/>
          </a:p>
          <a:p>
            <a:pPr lvl="1"/>
            <a:r>
              <a:rPr lang="en-US" dirty="0"/>
              <a:t>This leads to </a:t>
            </a:r>
            <a:r>
              <a:rPr lang="en-US" b="1" dirty="0"/>
              <a:t>niche-partitioning</a:t>
            </a:r>
            <a:r>
              <a:rPr lang="en-US" dirty="0"/>
              <a:t> (each species focusing on slightly different resources)</a:t>
            </a:r>
            <a:endParaRPr lang="en-CA" dirty="0"/>
          </a:p>
        </p:txBody>
      </p:sp>
    </p:spTree>
    <p:extLst>
      <p:ext uri="{BB962C8B-B14F-4D97-AF65-F5344CB8AC3E}">
        <p14:creationId xmlns:p14="http://schemas.microsoft.com/office/powerpoint/2010/main" val="593869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Competition</a:t>
            </a:r>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 name="Picture 1"/>
          <p:cNvPicPr>
            <a:picLocks noChangeAspect="1"/>
          </p:cNvPicPr>
          <p:nvPr/>
        </p:nvPicPr>
        <p:blipFill>
          <a:blip r:embed="rId2"/>
          <a:stretch>
            <a:fillRect/>
          </a:stretch>
        </p:blipFill>
        <p:spPr>
          <a:xfrm>
            <a:off x="108462" y="1417638"/>
            <a:ext cx="3472614" cy="5212178"/>
          </a:xfrm>
          <a:prstGeom prst="rect">
            <a:avLst/>
          </a:prstGeom>
        </p:spPr>
      </p:pic>
      <p:pic>
        <p:nvPicPr>
          <p:cNvPr id="3" name="Picture 2"/>
          <p:cNvPicPr>
            <a:picLocks noChangeAspect="1"/>
          </p:cNvPicPr>
          <p:nvPr/>
        </p:nvPicPr>
        <p:blipFill rotWithShape="1">
          <a:blip r:embed="rId3"/>
          <a:srcRect l="10941" r="12888"/>
          <a:stretch/>
        </p:blipFill>
        <p:spPr>
          <a:xfrm>
            <a:off x="3678905" y="1494614"/>
            <a:ext cx="5388135" cy="5052705"/>
          </a:xfrm>
          <a:prstGeom prst="rect">
            <a:avLst/>
          </a:prstGeom>
        </p:spPr>
      </p:pic>
    </p:spTree>
    <p:extLst>
      <p:ext uri="{BB962C8B-B14F-4D97-AF65-F5344CB8AC3E}">
        <p14:creationId xmlns:p14="http://schemas.microsoft.com/office/powerpoint/2010/main" val="35594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Climate</a:t>
            </a:r>
            <a:r>
              <a:rPr lang="en-US" dirty="0"/>
              <a:t> refers to the </a:t>
            </a:r>
            <a:r>
              <a:rPr lang="en-US" b="1" dirty="0"/>
              <a:t>average year-after-year conditions</a:t>
            </a:r>
            <a:r>
              <a:rPr lang="en-US" dirty="0"/>
              <a:t> of temperature and precipitation in a particular region. </a:t>
            </a:r>
            <a:endParaRPr lang="en-US" dirty="0" smtClean="0"/>
          </a:p>
          <a:p>
            <a:r>
              <a:rPr lang="en-US" dirty="0" smtClean="0"/>
              <a:t>Climate </a:t>
            </a:r>
            <a:r>
              <a:rPr lang="en-US" dirty="0"/>
              <a:t>is caused by a combination of factors including the </a:t>
            </a:r>
            <a:r>
              <a:rPr lang="en-US" b="1" dirty="0"/>
              <a:t>heat trapped</a:t>
            </a:r>
            <a:r>
              <a:rPr lang="en-US" dirty="0"/>
              <a:t> in the atmosphere, the </a:t>
            </a:r>
            <a:r>
              <a:rPr lang="en-US" b="1" dirty="0"/>
              <a:t>latitude</a:t>
            </a:r>
            <a:r>
              <a:rPr lang="en-US" dirty="0"/>
              <a:t>, the transport of heat by </a:t>
            </a:r>
            <a:r>
              <a:rPr lang="en-US" b="1" dirty="0"/>
              <a:t>winds and ocean currents</a:t>
            </a:r>
            <a:r>
              <a:rPr lang="en-US" dirty="0"/>
              <a:t>, and the amount of </a:t>
            </a:r>
            <a:r>
              <a:rPr lang="en-US" b="1" dirty="0"/>
              <a:t>precipitation</a:t>
            </a:r>
            <a:r>
              <a:rPr lang="en-US" dirty="0"/>
              <a:t> in a region. The shape and elevation of the land also contributes to the local climate and global climate patterns</a:t>
            </a:r>
            <a:r>
              <a:rPr lang="en-US" dirty="0" smtClean="0"/>
              <a:t>.</a:t>
            </a:r>
            <a:endParaRPr lang="en-US" dirty="0" smtClean="0">
              <a:latin typeface="Geneva" charset="0"/>
            </a:endParaRPr>
          </a:p>
          <a:p>
            <a:r>
              <a:rPr lang="en-US" dirty="0" smtClean="0"/>
              <a:t>Video</a:t>
            </a:r>
            <a:r>
              <a:rPr lang="en-US" dirty="0"/>
              <a:t>: (3 min)</a:t>
            </a:r>
            <a:r>
              <a:rPr lang="en-US" dirty="0">
                <a:hlinkClick r:id="rId2"/>
              </a:rPr>
              <a:t>https://www.youtube.com/watch?v=bjwmrg__ZVw</a:t>
            </a:r>
            <a:r>
              <a:rPr lang="en-US" dirty="0"/>
              <a:t> </a:t>
            </a:r>
          </a:p>
          <a:p>
            <a:endParaRPr lang="en-US" dirty="0"/>
          </a:p>
        </p:txBody>
      </p:sp>
    </p:spTree>
    <p:extLst>
      <p:ext uri="{BB962C8B-B14F-4D97-AF65-F5344CB8AC3E}">
        <p14:creationId xmlns:p14="http://schemas.microsoft.com/office/powerpoint/2010/main" val="493681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Competition Analogy</a:t>
            </a:r>
            <a:endParaRPr lang="en-CA" dirty="0"/>
          </a:p>
        </p:txBody>
      </p:sp>
      <p:sp>
        <p:nvSpPr>
          <p:cNvPr id="3" name="Content Placeholder 2"/>
          <p:cNvSpPr>
            <a:spLocks noGrp="1"/>
          </p:cNvSpPr>
          <p:nvPr>
            <p:ph idx="1"/>
          </p:nvPr>
        </p:nvSpPr>
        <p:spPr/>
        <p:txBody>
          <a:bodyPr/>
          <a:lstStyle/>
          <a:p>
            <a:r>
              <a:rPr lang="en-CA" dirty="0" smtClean="0"/>
              <a:t>Who might you be in competition with?</a:t>
            </a:r>
          </a:p>
          <a:p>
            <a:pPr lvl="1"/>
            <a:r>
              <a:rPr lang="en-CA" dirty="0" smtClean="0"/>
              <a:t>You compete with this person for the same resources  or opportunities</a:t>
            </a:r>
          </a:p>
          <a:p>
            <a:r>
              <a:rPr lang="en-CA" dirty="0" smtClean="0"/>
              <a:t>Some possibilities:</a:t>
            </a:r>
          </a:p>
          <a:p>
            <a:pPr lvl="1"/>
            <a:r>
              <a:rPr lang="en-CA" dirty="0" smtClean="0"/>
              <a:t>Siblings</a:t>
            </a:r>
          </a:p>
          <a:p>
            <a:pPr lvl="1"/>
            <a:r>
              <a:rPr lang="en-CA" dirty="0" smtClean="0"/>
              <a:t>Opponents in sports</a:t>
            </a:r>
          </a:p>
          <a:p>
            <a:pPr lvl="1"/>
            <a:r>
              <a:rPr lang="en-CA" dirty="0" smtClean="0"/>
              <a:t>Other students applying for scholarships and awards, or trying out for a play or sports team</a:t>
            </a:r>
          </a:p>
        </p:txBody>
      </p:sp>
    </p:spTree>
    <p:extLst>
      <p:ext uri="{BB962C8B-B14F-4D97-AF65-F5344CB8AC3E}">
        <p14:creationId xmlns:p14="http://schemas.microsoft.com/office/powerpoint/2010/main" val="2954107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Predation</a:t>
            </a:r>
          </a:p>
        </p:txBody>
      </p:sp>
      <p:sp>
        <p:nvSpPr>
          <p:cNvPr id="17411" name="Rectangle 3"/>
          <p:cNvSpPr>
            <a:spLocks noGrp="1" noChangeArrowheads="1"/>
          </p:cNvSpPr>
          <p:nvPr>
            <p:ph type="body" idx="1"/>
          </p:nvPr>
        </p:nvSpPr>
        <p:spPr/>
        <p:txBody>
          <a:bodyPr>
            <a:normAutofit/>
          </a:bodyPr>
          <a:lstStyle/>
          <a:p>
            <a:pPr marL="609600" indent="-609600" eaLnBrk="1" hangingPunct="1"/>
            <a:r>
              <a:rPr lang="en-US" dirty="0" smtClean="0"/>
              <a:t>Predation is the situation where one living </a:t>
            </a:r>
            <a:r>
              <a:rPr lang="en-US" b="1" dirty="0" smtClean="0"/>
              <a:t>organism</a:t>
            </a:r>
            <a:r>
              <a:rPr lang="en-US" dirty="0" smtClean="0"/>
              <a:t> </a:t>
            </a:r>
            <a:r>
              <a:rPr lang="en-US" b="1" dirty="0" smtClean="0"/>
              <a:t>becomes food </a:t>
            </a:r>
            <a:r>
              <a:rPr lang="en-US" dirty="0" smtClean="0"/>
              <a:t>for another. The </a:t>
            </a:r>
            <a:r>
              <a:rPr lang="en-US" b="1" dirty="0" smtClean="0"/>
              <a:t>predator</a:t>
            </a:r>
            <a:r>
              <a:rPr lang="en-US" dirty="0" smtClean="0"/>
              <a:t> is the organism obtaining the food, and the </a:t>
            </a:r>
            <a:r>
              <a:rPr lang="en-US" b="1" dirty="0" smtClean="0"/>
              <a:t>prey</a:t>
            </a:r>
            <a:r>
              <a:rPr lang="en-US" dirty="0" smtClean="0"/>
              <a:t> is the food source.</a:t>
            </a:r>
          </a:p>
          <a:p>
            <a:pPr marL="1009650" lvl="1" indent="-609600"/>
            <a:r>
              <a:rPr lang="en-US" dirty="0" smtClean="0"/>
              <a:t>Example: </a:t>
            </a:r>
            <a:br>
              <a:rPr lang="en-US" dirty="0" smtClean="0"/>
            </a:br>
            <a:r>
              <a:rPr lang="en-US" b="1" dirty="0" smtClean="0"/>
              <a:t>Red-tail hawks </a:t>
            </a:r>
            <a:r>
              <a:rPr lang="en-US" dirty="0" smtClean="0"/>
              <a:t>hunt down and eat </a:t>
            </a:r>
            <a:r>
              <a:rPr lang="en-US" b="1" dirty="0" smtClean="0"/>
              <a:t>prairie dogs</a:t>
            </a:r>
            <a:r>
              <a:rPr lang="en-US" dirty="0" smtClean="0"/>
              <a:t>. </a:t>
            </a:r>
            <a:br>
              <a:rPr lang="en-US" dirty="0" smtClean="0"/>
            </a:br>
            <a:r>
              <a:rPr lang="en-US" dirty="0" smtClean="0"/>
              <a:t>Hawk = </a:t>
            </a:r>
            <a:r>
              <a:rPr lang="en-US" b="1" dirty="0" smtClean="0"/>
              <a:t>predator</a:t>
            </a:r>
            <a:r>
              <a:rPr lang="en-US" dirty="0" smtClean="0"/>
              <a:t>, Prairie Dog = </a:t>
            </a:r>
            <a:r>
              <a:rPr lang="en-US" b="1" dirty="0" smtClean="0"/>
              <a:t>prey</a:t>
            </a:r>
          </a:p>
        </p:txBody>
      </p:sp>
    </p:spTree>
    <p:extLst>
      <p:ext uri="{BB962C8B-B14F-4D97-AF65-F5344CB8AC3E}">
        <p14:creationId xmlns:p14="http://schemas.microsoft.com/office/powerpoint/2010/main" val="1494749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Predation</a:t>
            </a:r>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2" name="Picture 1"/>
          <p:cNvPicPr>
            <a:picLocks noChangeAspect="1"/>
          </p:cNvPicPr>
          <p:nvPr/>
        </p:nvPicPr>
        <p:blipFill rotWithShape="1">
          <a:blip r:embed="rId2"/>
          <a:srcRect l="3374" r="4638"/>
          <a:stretch/>
        </p:blipFill>
        <p:spPr>
          <a:xfrm>
            <a:off x="134680" y="1677174"/>
            <a:ext cx="4275938" cy="4137068"/>
          </a:xfrm>
          <a:prstGeom prst="rect">
            <a:avLst/>
          </a:prstGeom>
        </p:spPr>
      </p:pic>
      <p:pic>
        <p:nvPicPr>
          <p:cNvPr id="3" name="Picture 2"/>
          <p:cNvPicPr>
            <a:picLocks noChangeAspect="1"/>
          </p:cNvPicPr>
          <p:nvPr/>
        </p:nvPicPr>
        <p:blipFill rotWithShape="1">
          <a:blip r:embed="rId3"/>
          <a:srcRect l="9953" r="9939"/>
          <a:stretch/>
        </p:blipFill>
        <p:spPr>
          <a:xfrm>
            <a:off x="4501438" y="1792638"/>
            <a:ext cx="4565601" cy="3827268"/>
          </a:xfrm>
          <a:prstGeom prst="rect">
            <a:avLst/>
          </a:prstGeom>
        </p:spPr>
      </p:pic>
    </p:spTree>
    <p:extLst>
      <p:ext uri="{BB962C8B-B14F-4D97-AF65-F5344CB8AC3E}">
        <p14:creationId xmlns:p14="http://schemas.microsoft.com/office/powerpoint/2010/main" val="1322568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Predation Analogy?</a:t>
            </a:r>
            <a:endParaRPr lang="en-CA" dirty="0"/>
          </a:p>
        </p:txBody>
      </p:sp>
      <p:sp>
        <p:nvSpPr>
          <p:cNvPr id="3" name="Content Placeholder 2"/>
          <p:cNvSpPr>
            <a:spLocks noGrp="1"/>
          </p:cNvSpPr>
          <p:nvPr>
            <p:ph idx="1"/>
          </p:nvPr>
        </p:nvSpPr>
        <p:spPr/>
        <p:txBody>
          <a:bodyPr/>
          <a:lstStyle/>
          <a:p>
            <a:r>
              <a:rPr lang="en-CA" dirty="0" smtClean="0"/>
              <a:t>What might you prey on?</a:t>
            </a:r>
          </a:p>
          <a:p>
            <a:pPr lvl="1"/>
            <a:r>
              <a:rPr lang="en-CA" dirty="0" smtClean="0"/>
              <a:t>In this case, let’s hope it’s not a person!</a:t>
            </a:r>
          </a:p>
          <a:p>
            <a:pPr lvl="1"/>
            <a:r>
              <a:rPr lang="en-CA" dirty="0" smtClean="0"/>
              <a:t>Anything you eat!</a:t>
            </a:r>
            <a:endParaRPr lang="en-CA" dirty="0"/>
          </a:p>
        </p:txBody>
      </p:sp>
    </p:spTree>
    <p:extLst>
      <p:ext uri="{BB962C8B-B14F-4D97-AF65-F5344CB8AC3E}">
        <p14:creationId xmlns:p14="http://schemas.microsoft.com/office/powerpoint/2010/main" val="136359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Symbiosis</a:t>
            </a:r>
          </a:p>
        </p:txBody>
      </p:sp>
      <p:sp>
        <p:nvSpPr>
          <p:cNvPr id="9219" name="Rectangle 3"/>
          <p:cNvSpPr>
            <a:spLocks noGrp="1" noChangeArrowheads="1"/>
          </p:cNvSpPr>
          <p:nvPr>
            <p:ph type="body" idx="1"/>
          </p:nvPr>
        </p:nvSpPr>
        <p:spPr/>
        <p:txBody>
          <a:bodyPr/>
          <a:lstStyle/>
          <a:p>
            <a:pPr marL="609600" indent="-609600" eaLnBrk="1" hangingPunct="1"/>
            <a:r>
              <a:rPr lang="en-US" dirty="0" smtClean="0"/>
              <a:t>Symbiosis is a relationship between two organisms that </a:t>
            </a:r>
            <a:r>
              <a:rPr lang="en-US" b="1" dirty="0" smtClean="0"/>
              <a:t>benefits at least one </a:t>
            </a:r>
            <a:r>
              <a:rPr lang="en-US" dirty="0" smtClean="0"/>
              <a:t>of the two organisms.</a:t>
            </a:r>
          </a:p>
          <a:p>
            <a:pPr marL="609600" indent="-609600" eaLnBrk="1" hangingPunct="1"/>
            <a:r>
              <a:rPr lang="en-US" dirty="0" smtClean="0"/>
              <a:t>Symbiosis means </a:t>
            </a:r>
            <a:r>
              <a:rPr lang="en-US" b="1" dirty="0" smtClean="0"/>
              <a:t>living together</a:t>
            </a:r>
          </a:p>
          <a:p>
            <a:pPr marL="1009650" lvl="1" indent="-609600"/>
            <a:r>
              <a:rPr lang="en-US" dirty="0" smtClean="0"/>
              <a:t>These relationships means there is a </a:t>
            </a:r>
            <a:r>
              <a:rPr lang="en-US" b="1" dirty="0" smtClean="0"/>
              <a:t>close, ongoing interaction </a:t>
            </a:r>
            <a:r>
              <a:rPr lang="en-US" dirty="0" smtClean="0"/>
              <a:t>between these species</a:t>
            </a:r>
          </a:p>
        </p:txBody>
      </p:sp>
    </p:spTree>
    <p:extLst>
      <p:ext uri="{BB962C8B-B14F-4D97-AF65-F5344CB8AC3E}">
        <p14:creationId xmlns:p14="http://schemas.microsoft.com/office/powerpoint/2010/main" val="3039709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457200" y="1417638"/>
            <a:ext cx="8229600" cy="5017574"/>
          </a:xfrm>
        </p:spPr>
        <p:txBody>
          <a:bodyPr/>
          <a:lstStyle/>
          <a:p>
            <a:r>
              <a:rPr lang="en-US" dirty="0" smtClean="0">
                <a:latin typeface="Verdana" charset="0"/>
              </a:rPr>
              <a:t>There </a:t>
            </a:r>
            <a:r>
              <a:rPr lang="en-US" dirty="0">
                <a:latin typeface="Verdana" charset="0"/>
              </a:rPr>
              <a:t>are three types of Symbiosis.</a:t>
            </a:r>
          </a:p>
          <a:p>
            <a:pPr lvl="1"/>
            <a:r>
              <a:rPr lang="en-US" b="1" dirty="0" smtClean="0">
                <a:latin typeface="Verdana" charset="0"/>
              </a:rPr>
              <a:t>Mutualism</a:t>
            </a:r>
            <a:r>
              <a:rPr lang="en-US" dirty="0">
                <a:latin typeface="Verdana" charset="0"/>
              </a:rPr>
              <a:t>: </a:t>
            </a:r>
            <a:r>
              <a:rPr lang="en-US" b="1" dirty="0">
                <a:latin typeface="Verdana" charset="0"/>
              </a:rPr>
              <a:t>both</a:t>
            </a:r>
            <a:r>
              <a:rPr lang="en-US" dirty="0">
                <a:latin typeface="Verdana" charset="0"/>
              </a:rPr>
              <a:t> species </a:t>
            </a:r>
            <a:r>
              <a:rPr lang="en-US" b="1" dirty="0">
                <a:latin typeface="Verdana" charset="0"/>
              </a:rPr>
              <a:t>benefit </a:t>
            </a:r>
            <a:r>
              <a:rPr lang="en-US" dirty="0">
                <a:latin typeface="Verdana" charset="0"/>
              </a:rPr>
              <a:t>from the relationship.</a:t>
            </a:r>
          </a:p>
          <a:p>
            <a:pPr lvl="1"/>
            <a:r>
              <a:rPr lang="en-US" b="1" dirty="0" smtClean="0">
                <a:latin typeface="Verdana" charset="0"/>
              </a:rPr>
              <a:t>Commensalism</a:t>
            </a:r>
            <a:r>
              <a:rPr lang="en-US" dirty="0">
                <a:latin typeface="Verdana" charset="0"/>
              </a:rPr>
              <a:t>:  One organism </a:t>
            </a:r>
            <a:r>
              <a:rPr lang="en-US" b="1" dirty="0">
                <a:latin typeface="Verdana" charset="0"/>
              </a:rPr>
              <a:t>benefits</a:t>
            </a:r>
            <a:r>
              <a:rPr lang="en-US" dirty="0">
                <a:latin typeface="Verdana" charset="0"/>
              </a:rPr>
              <a:t> and the other organism is </a:t>
            </a:r>
            <a:r>
              <a:rPr lang="en-US" b="1" dirty="0">
                <a:latin typeface="Verdana" charset="0"/>
              </a:rPr>
              <a:t>not hurt or harmed</a:t>
            </a:r>
          </a:p>
          <a:p>
            <a:pPr lvl="1"/>
            <a:r>
              <a:rPr lang="en-US" b="1" dirty="0" smtClean="0">
                <a:latin typeface="Verdana" charset="0"/>
              </a:rPr>
              <a:t>Parasitism</a:t>
            </a:r>
            <a:r>
              <a:rPr lang="en-US" dirty="0">
                <a:latin typeface="Verdana" charset="0"/>
              </a:rPr>
              <a:t>:  the organism </a:t>
            </a:r>
            <a:r>
              <a:rPr lang="en-US" b="1" dirty="0">
                <a:latin typeface="Verdana" charset="0"/>
              </a:rPr>
              <a:t>lives on or inside </a:t>
            </a:r>
            <a:r>
              <a:rPr lang="en-US" dirty="0">
                <a:latin typeface="Verdana" charset="0"/>
              </a:rPr>
              <a:t>the host</a:t>
            </a:r>
            <a:r>
              <a:rPr lang="en-US" b="1" dirty="0">
                <a:solidFill>
                  <a:srgbClr val="000000"/>
                </a:solidFill>
                <a:effectLst>
                  <a:outerShdw blurRad="38100" dist="38100" dir="2700000" algn="tl">
                    <a:srgbClr val="FFFFFF"/>
                  </a:outerShdw>
                </a:effectLst>
                <a:latin typeface="Verdana" charset="0"/>
              </a:rPr>
              <a:t> without killing the host </a:t>
            </a:r>
            <a:r>
              <a:rPr lang="en-US" dirty="0">
                <a:solidFill>
                  <a:srgbClr val="000000"/>
                </a:solidFill>
                <a:effectLst>
                  <a:outerShdw blurRad="38100" dist="38100" dir="2700000" algn="tl">
                    <a:srgbClr val="FFFFFF"/>
                  </a:outerShdw>
                </a:effectLst>
                <a:latin typeface="Verdana" charset="0"/>
              </a:rPr>
              <a:t>instantly but may weaken and cause </a:t>
            </a:r>
            <a:r>
              <a:rPr lang="en-US" dirty="0" smtClean="0">
                <a:solidFill>
                  <a:srgbClr val="000000"/>
                </a:solidFill>
                <a:effectLst>
                  <a:outerShdw blurRad="38100" dist="38100" dir="2700000" algn="tl">
                    <a:srgbClr val="FFFFFF"/>
                  </a:outerShdw>
                </a:effectLst>
                <a:latin typeface="Verdana" charset="0"/>
              </a:rPr>
              <a:t>death later on.  </a:t>
            </a:r>
            <a:endParaRPr lang="en-US" dirty="0">
              <a:solidFill>
                <a:srgbClr val="000000"/>
              </a:solidFill>
              <a:effectLst>
                <a:outerShdw blurRad="38100" dist="38100" dir="2700000" algn="tl">
                  <a:srgbClr val="FFFFFF"/>
                </a:outerShdw>
              </a:effectLst>
              <a:latin typeface="Verdana" charset="0"/>
            </a:endParaRPr>
          </a:p>
        </p:txBody>
      </p:sp>
      <p:sp>
        <p:nvSpPr>
          <p:cNvPr id="3" name="Rectangle 2"/>
          <p:cNvSpPr>
            <a:spLocks noGrp="1" noChangeArrowheads="1"/>
          </p:cNvSpPr>
          <p:nvPr>
            <p:ph type="title"/>
          </p:nvPr>
        </p:nvSpPr>
        <p:spPr>
          <a:xfrm>
            <a:off x="457200" y="274638"/>
            <a:ext cx="8229600" cy="1143000"/>
          </a:xfrm>
        </p:spPr>
        <p:txBody>
          <a:bodyPr/>
          <a:lstStyle/>
          <a:p>
            <a:pPr eaLnBrk="1" hangingPunct="1">
              <a:defRPr/>
            </a:pPr>
            <a:r>
              <a:rPr lang="en-US" dirty="0" smtClean="0"/>
              <a:t>Symbiosis</a:t>
            </a:r>
          </a:p>
        </p:txBody>
      </p:sp>
    </p:spTree>
    <p:extLst>
      <p:ext uri="{BB962C8B-B14F-4D97-AF65-F5344CB8AC3E}">
        <p14:creationId xmlns:p14="http://schemas.microsoft.com/office/powerpoint/2010/main" val="1809288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edge">
                                      <p:cBhvr>
                                        <p:cTn id="7" dur="2000"/>
                                        <p:tgtEl>
                                          <p:spTgt spid="6144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wedge">
                                      <p:cBhvr>
                                        <p:cTn id="10" dur="2000"/>
                                        <p:tgtEl>
                                          <p:spTgt spid="614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barn(inHorizontal)">
                                      <p:cBhvr>
                                        <p:cTn id="15" dur="500"/>
                                        <p:tgtEl>
                                          <p:spTgt spid="6144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nodeType="clickEffect">
                                  <p:stCondLst>
                                    <p:cond delay="0"/>
                                  </p:stCondLst>
                                  <p:childTnLst>
                                    <p:set>
                                      <p:cBhvr>
                                        <p:cTn id="19" dur="1" fill="hold">
                                          <p:stCondLst>
                                            <p:cond delay="0"/>
                                          </p:stCondLst>
                                        </p:cTn>
                                        <p:tgtEl>
                                          <p:spTgt spid="61443">
                                            <p:txEl>
                                              <p:pRg st="3" end="3"/>
                                            </p:txEl>
                                          </p:spTgt>
                                        </p:tgtEl>
                                        <p:attrNameLst>
                                          <p:attrName>style.visibility</p:attrName>
                                        </p:attrNameLst>
                                      </p:cBhvr>
                                      <p:to>
                                        <p:strVal val="visible"/>
                                      </p:to>
                                    </p:set>
                                    <p:animEffect transition="in" filter="plus(in)">
                                      <p:cBhvr>
                                        <p:cTn id="20" dur="20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Mutualism</a:t>
            </a:r>
          </a:p>
        </p:txBody>
      </p:sp>
      <p:sp>
        <p:nvSpPr>
          <p:cNvPr id="11267" name="Rectangle 3"/>
          <p:cNvSpPr>
            <a:spLocks noGrp="1" noChangeArrowheads="1"/>
          </p:cNvSpPr>
          <p:nvPr>
            <p:ph type="body" idx="1"/>
          </p:nvPr>
        </p:nvSpPr>
        <p:spPr>
          <a:xfrm>
            <a:off x="428596" y="1285860"/>
            <a:ext cx="8501122" cy="4525963"/>
          </a:xfrm>
        </p:spPr>
        <p:txBody>
          <a:bodyPr>
            <a:normAutofit fontScale="92500" lnSpcReduction="20000"/>
          </a:bodyPr>
          <a:lstStyle/>
          <a:p>
            <a:pPr marL="609600" indent="-609600" eaLnBrk="1" hangingPunct="1"/>
            <a:r>
              <a:rPr lang="en-US" dirty="0" smtClean="0"/>
              <a:t>When two species both benefit from their relationship, it is called mutualism</a:t>
            </a:r>
          </a:p>
          <a:p>
            <a:pPr marL="609600" indent="-609600" eaLnBrk="1" hangingPunct="1">
              <a:buNone/>
            </a:pPr>
            <a:endParaRPr lang="en-US" sz="1800" dirty="0" smtClean="0"/>
          </a:p>
          <a:p>
            <a:pPr marL="609600" indent="-609600" eaLnBrk="1" hangingPunct="1">
              <a:buNone/>
            </a:pPr>
            <a:r>
              <a:rPr lang="en-US" dirty="0" smtClean="0"/>
              <a:t>Examples:</a:t>
            </a:r>
          </a:p>
          <a:p>
            <a:pPr marL="609600" indent="-609600" eaLnBrk="1" hangingPunct="1"/>
            <a:r>
              <a:rPr lang="en-US" b="1" dirty="0" smtClean="0"/>
              <a:t>Nitrogen-fixing bacteria </a:t>
            </a:r>
            <a:r>
              <a:rPr lang="en-US" dirty="0" smtClean="0"/>
              <a:t>and plants they live in</a:t>
            </a:r>
          </a:p>
          <a:p>
            <a:pPr marL="1009650" lvl="1" indent="-609600"/>
            <a:r>
              <a:rPr lang="en-US" dirty="0" smtClean="0"/>
              <a:t>the plant benefits from the nitrogen provided by the bacteria, and the bacteria benefits from the other nutrients in the plant roots, and having a place to live</a:t>
            </a:r>
          </a:p>
          <a:p>
            <a:pPr marL="609600" indent="-609600"/>
            <a:r>
              <a:rPr lang="en-US" b="1" dirty="0" smtClean="0"/>
              <a:t>Pollinators</a:t>
            </a:r>
            <a:r>
              <a:rPr lang="en-US" dirty="0" smtClean="0"/>
              <a:t> and the plants they pollinate</a:t>
            </a:r>
          </a:p>
          <a:p>
            <a:pPr marL="1009650" lvl="1" indent="-609600"/>
            <a:r>
              <a:rPr lang="en-US" dirty="0" smtClean="0"/>
              <a:t>Insects, birds, and bats that pollinate flowers benefit from the sweet, nutritious nectar, and they help the plant by bringing the pollen to the female flowers</a:t>
            </a:r>
          </a:p>
          <a:p>
            <a:pPr marL="609600" indent="-609600"/>
            <a:endParaRPr lang="en-US" dirty="0" smtClean="0"/>
          </a:p>
        </p:txBody>
      </p:sp>
    </p:spTree>
    <p:extLst>
      <p:ext uri="{BB962C8B-B14F-4D97-AF65-F5344CB8AC3E}">
        <p14:creationId xmlns:p14="http://schemas.microsoft.com/office/powerpoint/2010/main" val="2835086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Mutualism</a:t>
            </a:r>
          </a:p>
        </p:txBody>
      </p:sp>
      <p:pic>
        <p:nvPicPr>
          <p:cNvPr id="5" name="Picture 4" descr="250px-Anemone_purple_anemonefish.jpg"/>
          <p:cNvPicPr>
            <a:picLocks noChangeAspect="1"/>
          </p:cNvPicPr>
          <p:nvPr/>
        </p:nvPicPr>
        <p:blipFill>
          <a:blip r:embed="rId2" cstate="print"/>
          <a:stretch>
            <a:fillRect/>
          </a:stretch>
        </p:blipFill>
        <p:spPr>
          <a:xfrm>
            <a:off x="5143503" y="1571612"/>
            <a:ext cx="3594365" cy="4572032"/>
          </a:xfrm>
          <a:prstGeom prst="rect">
            <a:avLst/>
          </a:prstGeom>
        </p:spPr>
      </p:pic>
      <p:pic>
        <p:nvPicPr>
          <p:cNvPr id="6" name="Picture 5" descr="Finding-Nemo.jpg"/>
          <p:cNvPicPr>
            <a:picLocks noChangeAspect="1"/>
          </p:cNvPicPr>
          <p:nvPr/>
        </p:nvPicPr>
        <p:blipFill>
          <a:blip r:embed="rId3" cstate="print"/>
          <a:stretch>
            <a:fillRect/>
          </a:stretch>
        </p:blipFill>
        <p:spPr>
          <a:xfrm>
            <a:off x="285720" y="2000240"/>
            <a:ext cx="4786346" cy="3589760"/>
          </a:xfrm>
          <a:prstGeom prst="rect">
            <a:avLst/>
          </a:prstGeom>
        </p:spPr>
      </p:pic>
    </p:spTree>
    <p:extLst>
      <p:ext uri="{BB962C8B-B14F-4D97-AF65-F5344CB8AC3E}">
        <p14:creationId xmlns:p14="http://schemas.microsoft.com/office/powerpoint/2010/main" val="3988495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Mutualism Analogy</a:t>
            </a:r>
            <a:endParaRPr lang="en-CA" dirty="0"/>
          </a:p>
        </p:txBody>
      </p:sp>
      <p:sp>
        <p:nvSpPr>
          <p:cNvPr id="3" name="Content Placeholder 2"/>
          <p:cNvSpPr>
            <a:spLocks noGrp="1"/>
          </p:cNvSpPr>
          <p:nvPr>
            <p:ph idx="1"/>
          </p:nvPr>
        </p:nvSpPr>
        <p:spPr/>
        <p:txBody>
          <a:bodyPr/>
          <a:lstStyle/>
          <a:p>
            <a:r>
              <a:rPr lang="en-CA" dirty="0" smtClean="0"/>
              <a:t>Who might you be in a mutualistic relationship with?</a:t>
            </a:r>
          </a:p>
          <a:p>
            <a:pPr lvl="1"/>
            <a:r>
              <a:rPr lang="en-CA" dirty="0" smtClean="0"/>
              <a:t>A relationship where you both benefit, more or less equally</a:t>
            </a:r>
          </a:p>
          <a:p>
            <a:r>
              <a:rPr lang="en-CA" dirty="0" smtClean="0"/>
              <a:t>Some possibilities:</a:t>
            </a:r>
          </a:p>
          <a:p>
            <a:pPr lvl="1"/>
            <a:r>
              <a:rPr lang="en-CA" dirty="0" smtClean="0"/>
              <a:t>Best Friend</a:t>
            </a:r>
          </a:p>
          <a:p>
            <a:pPr lvl="1"/>
            <a:r>
              <a:rPr lang="en-CA" dirty="0" smtClean="0"/>
              <a:t>Boyfriend/Girlfriend</a:t>
            </a:r>
          </a:p>
          <a:p>
            <a:endParaRPr lang="en-CA" dirty="0"/>
          </a:p>
        </p:txBody>
      </p:sp>
    </p:spTree>
    <p:extLst>
      <p:ext uri="{BB962C8B-B14F-4D97-AF65-F5344CB8AC3E}">
        <p14:creationId xmlns:p14="http://schemas.microsoft.com/office/powerpoint/2010/main" val="68884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Commensalism</a:t>
            </a:r>
          </a:p>
        </p:txBody>
      </p:sp>
      <p:sp>
        <p:nvSpPr>
          <p:cNvPr id="13315" name="Rectangle 3"/>
          <p:cNvSpPr>
            <a:spLocks noGrp="1" noChangeArrowheads="1"/>
          </p:cNvSpPr>
          <p:nvPr>
            <p:ph type="body" idx="1"/>
          </p:nvPr>
        </p:nvSpPr>
        <p:spPr>
          <a:xfrm>
            <a:off x="457200" y="1357298"/>
            <a:ext cx="8229600" cy="4768865"/>
          </a:xfrm>
        </p:spPr>
        <p:txBody>
          <a:bodyPr>
            <a:normAutofit fontScale="92500" lnSpcReduction="20000"/>
          </a:bodyPr>
          <a:lstStyle/>
          <a:p>
            <a:pPr marL="609600" indent="-609600" eaLnBrk="1" hangingPunct="1"/>
            <a:r>
              <a:rPr lang="en-US" dirty="0" smtClean="0"/>
              <a:t>When one organism benefits and the other is unharmed and does not significantly benefit</a:t>
            </a:r>
          </a:p>
          <a:p>
            <a:pPr marL="609600" indent="-609600" eaLnBrk="1" hangingPunct="1">
              <a:buNone/>
            </a:pPr>
            <a:endParaRPr lang="en-US" sz="1700" dirty="0" smtClean="0"/>
          </a:p>
          <a:p>
            <a:pPr marL="609600" indent="-609600" eaLnBrk="1" hangingPunct="1">
              <a:buNone/>
            </a:pPr>
            <a:r>
              <a:rPr lang="en-US" dirty="0" smtClean="0"/>
              <a:t>Examples:</a:t>
            </a:r>
          </a:p>
          <a:p>
            <a:pPr marL="609600" indent="-609600" eaLnBrk="1" hangingPunct="1"/>
            <a:r>
              <a:rPr lang="en-US" dirty="0"/>
              <a:t>C</a:t>
            </a:r>
            <a:r>
              <a:rPr lang="en-US" dirty="0" smtClean="0"/>
              <a:t>owbirds and bison</a:t>
            </a:r>
          </a:p>
          <a:p>
            <a:pPr marL="1009650" lvl="1" indent="-609600"/>
            <a:r>
              <a:rPr lang="en-US" dirty="0" smtClean="0"/>
              <a:t>The cowbirds benefit from the insects flushed from the grass by the bison and the bison are unaffected by the cowbirds</a:t>
            </a:r>
          </a:p>
          <a:p>
            <a:pPr marL="609600" indent="-609600" eaLnBrk="1" hangingPunct="1"/>
            <a:r>
              <a:rPr lang="en-US" dirty="0" smtClean="0"/>
              <a:t>Remoras and sharks</a:t>
            </a:r>
          </a:p>
          <a:p>
            <a:pPr marL="1009650" lvl="1" indent="-609600"/>
            <a:r>
              <a:rPr lang="en-US" dirty="0" smtClean="0"/>
              <a:t>Remoras latch on to the sharks, and get transport this way and also get food by either eating the shark feces (</a:t>
            </a:r>
            <a:r>
              <a:rPr lang="en-US" dirty="0" err="1" smtClean="0"/>
              <a:t>eww</a:t>
            </a:r>
            <a:r>
              <a:rPr lang="en-US" dirty="0" smtClean="0"/>
              <a:t>!!) or the shark’s leftovers</a:t>
            </a:r>
          </a:p>
        </p:txBody>
      </p:sp>
    </p:spTree>
    <p:extLst>
      <p:ext uri="{BB962C8B-B14F-4D97-AF65-F5344CB8AC3E}">
        <p14:creationId xmlns:p14="http://schemas.microsoft.com/office/powerpoint/2010/main" val="213804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20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2000"/>
                                        <p:tgtEl>
                                          <p:spTgt spid="13315">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315">
                                            <p:txEl>
                                              <p:pRg st="4" end="4"/>
                                            </p:txEl>
                                          </p:spTgt>
                                        </p:tgtEl>
                                        <p:attrNameLst>
                                          <p:attrName>style.visibility</p:attrName>
                                        </p:attrNameLst>
                                      </p:cBhvr>
                                      <p:to>
                                        <p:strVal val="visible"/>
                                      </p:to>
                                    </p:set>
                                    <p:animEffect transition="in" filter="fade">
                                      <p:cBhvr>
                                        <p:cTn id="20" dur="2000"/>
                                        <p:tgtEl>
                                          <p:spTgt spid="1331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315">
                                            <p:txEl>
                                              <p:pRg st="5" end="5"/>
                                            </p:txEl>
                                          </p:spTgt>
                                        </p:tgtEl>
                                        <p:attrNameLst>
                                          <p:attrName>style.visibility</p:attrName>
                                        </p:attrNameLst>
                                      </p:cBhvr>
                                      <p:to>
                                        <p:strVal val="visible"/>
                                      </p:to>
                                    </p:set>
                                    <p:animEffect transition="in" filter="fade">
                                      <p:cBhvr>
                                        <p:cTn id="25" dur="2000"/>
                                        <p:tgtEl>
                                          <p:spTgt spid="1331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315">
                                            <p:txEl>
                                              <p:pRg st="6" end="6"/>
                                            </p:txEl>
                                          </p:spTgt>
                                        </p:tgtEl>
                                        <p:attrNameLst>
                                          <p:attrName>style.visibility</p:attrName>
                                        </p:attrNameLst>
                                      </p:cBhvr>
                                      <p:to>
                                        <p:strVal val="visible"/>
                                      </p:to>
                                    </p:set>
                                    <p:animEffect transition="in" filter="fade">
                                      <p:cBhvr>
                                        <p:cTn id="28" dur="20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327087" y="533400"/>
            <a:ext cx="846577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800" b="1" dirty="0" smtClean="0"/>
              <a:t>What </a:t>
            </a:r>
            <a:r>
              <a:rPr lang="en-US" sz="2800" b="1" dirty="0"/>
              <a:t>is the greenhouse effect?</a:t>
            </a:r>
          </a:p>
          <a:p>
            <a:pPr>
              <a:buFontTx/>
              <a:buChar char="•"/>
            </a:pPr>
            <a:r>
              <a:rPr lang="en-US" sz="2800" dirty="0"/>
              <a:t> The gases that are trapped in the atmosphere act like </a:t>
            </a:r>
            <a:r>
              <a:rPr lang="en-US" sz="2800" b="1" dirty="0"/>
              <a:t>windows</a:t>
            </a:r>
            <a:r>
              <a:rPr lang="en-US" sz="2800" dirty="0"/>
              <a:t> in a greenhouse.  They cause the heat to stay within the </a:t>
            </a:r>
            <a:r>
              <a:rPr lang="en-US" sz="2800" dirty="0" smtClean="0"/>
              <a:t>atmosphere. Without the greenhouse effect, the earth would be about </a:t>
            </a:r>
            <a:r>
              <a:rPr lang="en-US" sz="2800" b="1" dirty="0" smtClean="0"/>
              <a:t>30 degrees </a:t>
            </a:r>
            <a:r>
              <a:rPr lang="en-US" sz="2800" dirty="0" smtClean="0"/>
              <a:t>cooler on average.</a:t>
            </a:r>
            <a:endParaRPr lang="en-US" sz="2800" dirty="0"/>
          </a:p>
          <a:p>
            <a:endParaRPr lang="en-US" sz="2800" dirty="0"/>
          </a:p>
        </p:txBody>
      </p:sp>
      <p:pic>
        <p:nvPicPr>
          <p:cNvPr id="419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57524"/>
            <a:ext cx="8001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6"/>
          <p:cNvSpPr txBox="1">
            <a:spLocks noChangeArrowheads="1"/>
          </p:cNvSpPr>
          <p:nvPr/>
        </p:nvSpPr>
        <p:spPr bwMode="auto">
          <a:xfrm>
            <a:off x="6400800" y="2819400"/>
            <a:ext cx="14112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2000">
                <a:solidFill>
                  <a:schemeClr val="bg1"/>
                </a:solidFill>
              </a:rPr>
              <a:t>Some heat</a:t>
            </a:r>
          </a:p>
          <a:p>
            <a:pPr>
              <a:lnSpc>
                <a:spcPct val="80000"/>
              </a:lnSpc>
            </a:pPr>
            <a:r>
              <a:rPr lang="en-US" sz="2000">
                <a:solidFill>
                  <a:schemeClr val="bg1"/>
                </a:solidFill>
              </a:rPr>
              <a:t>escapes</a:t>
            </a:r>
          </a:p>
          <a:p>
            <a:pPr>
              <a:lnSpc>
                <a:spcPct val="80000"/>
              </a:lnSpc>
            </a:pPr>
            <a:r>
              <a:rPr lang="en-US" sz="2000">
                <a:solidFill>
                  <a:schemeClr val="bg1"/>
                </a:solidFill>
              </a:rPr>
              <a:t>into space</a:t>
            </a:r>
          </a:p>
        </p:txBody>
      </p:sp>
      <p:sp>
        <p:nvSpPr>
          <p:cNvPr id="41989" name="Text Box 7"/>
          <p:cNvSpPr txBox="1">
            <a:spLocks noChangeArrowheads="1"/>
          </p:cNvSpPr>
          <p:nvPr/>
        </p:nvSpPr>
        <p:spPr bwMode="auto">
          <a:xfrm>
            <a:off x="5715000" y="4038600"/>
            <a:ext cx="20923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a:t>Greenhouse</a:t>
            </a:r>
          </a:p>
          <a:p>
            <a:pPr>
              <a:lnSpc>
                <a:spcPct val="80000"/>
              </a:lnSpc>
            </a:pPr>
            <a:r>
              <a:rPr lang="en-US"/>
              <a:t>gases trap</a:t>
            </a:r>
          </a:p>
          <a:p>
            <a:pPr>
              <a:lnSpc>
                <a:spcPct val="80000"/>
              </a:lnSpc>
            </a:pPr>
            <a:r>
              <a:rPr lang="en-US"/>
              <a:t>some heat</a:t>
            </a:r>
          </a:p>
        </p:txBody>
      </p:sp>
      <p:sp>
        <p:nvSpPr>
          <p:cNvPr id="41990" name="Text Box 8"/>
          <p:cNvSpPr txBox="1">
            <a:spLocks noChangeArrowheads="1"/>
          </p:cNvSpPr>
          <p:nvPr/>
        </p:nvSpPr>
        <p:spPr bwMode="auto">
          <a:xfrm>
            <a:off x="1143000" y="4572000"/>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Atmosphere</a:t>
            </a:r>
            <a:endParaRPr lang="en-US"/>
          </a:p>
        </p:txBody>
      </p:sp>
    </p:spTree>
    <p:extLst>
      <p:ext uri="{BB962C8B-B14F-4D97-AF65-F5344CB8AC3E}">
        <p14:creationId xmlns:p14="http://schemas.microsoft.com/office/powerpoint/2010/main" val="773260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6324">
                                            <p:txEl>
                                              <p:pRg st="1" end="1"/>
                                            </p:txEl>
                                          </p:spTgt>
                                        </p:tgtEl>
                                        <p:attrNameLst>
                                          <p:attrName>style.visibility</p:attrName>
                                        </p:attrNameLst>
                                      </p:cBhvr>
                                      <p:to>
                                        <p:strVal val="visible"/>
                                      </p:to>
                                    </p:set>
                                    <p:animEffect transition="in" filter="box(in)">
                                      <p:cBhvr>
                                        <p:cTn id="7" dur="500"/>
                                        <p:tgtEl>
                                          <p:spTgt spid="563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Commensalism</a:t>
            </a:r>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descr="Commensalism"/>
          <p:cNvPicPr>
            <a:picLocks noChangeAspect="1" noChangeArrowheads="1"/>
          </p:cNvPicPr>
          <p:nvPr/>
        </p:nvPicPr>
        <p:blipFill>
          <a:blip r:embed="rId2" cstate="print"/>
          <a:srcRect/>
          <a:stretch>
            <a:fillRect/>
          </a:stretch>
        </p:blipFill>
        <p:spPr bwMode="auto">
          <a:xfrm>
            <a:off x="533400" y="1600200"/>
            <a:ext cx="8077200" cy="4886325"/>
          </a:xfrm>
          <a:prstGeom prst="rect">
            <a:avLst/>
          </a:prstGeom>
          <a:noFill/>
          <a:ln w="9525">
            <a:noFill/>
            <a:miter lim="800000"/>
            <a:headEnd/>
            <a:tailEnd/>
          </a:ln>
        </p:spPr>
      </p:pic>
    </p:spTree>
    <p:extLst>
      <p:ext uri="{BB962C8B-B14F-4D97-AF65-F5344CB8AC3E}">
        <p14:creationId xmlns:p14="http://schemas.microsoft.com/office/powerpoint/2010/main" val="3533279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Commensalism Analogy</a:t>
            </a:r>
            <a:endParaRPr lang="en-CA" dirty="0"/>
          </a:p>
        </p:txBody>
      </p:sp>
      <p:sp>
        <p:nvSpPr>
          <p:cNvPr id="3" name="Content Placeholder 2"/>
          <p:cNvSpPr>
            <a:spLocks noGrp="1"/>
          </p:cNvSpPr>
          <p:nvPr>
            <p:ph idx="1"/>
          </p:nvPr>
        </p:nvSpPr>
        <p:spPr/>
        <p:txBody>
          <a:bodyPr/>
          <a:lstStyle/>
          <a:p>
            <a:r>
              <a:rPr lang="en-CA" dirty="0" smtClean="0"/>
              <a:t>Who might you be in a </a:t>
            </a:r>
            <a:r>
              <a:rPr lang="en-CA" dirty="0" err="1" smtClean="0"/>
              <a:t>commensalistic</a:t>
            </a:r>
            <a:r>
              <a:rPr lang="en-CA" dirty="0" smtClean="0"/>
              <a:t> relationship with?</a:t>
            </a:r>
          </a:p>
          <a:p>
            <a:pPr lvl="1"/>
            <a:r>
              <a:rPr lang="en-CA" dirty="0" smtClean="0"/>
              <a:t>A relationship where one is benefitted, and the other is neither benefitted nor harmed</a:t>
            </a:r>
          </a:p>
          <a:p>
            <a:r>
              <a:rPr lang="en-CA" dirty="0" smtClean="0"/>
              <a:t>Some possibilities:</a:t>
            </a:r>
          </a:p>
          <a:p>
            <a:pPr lvl="1"/>
            <a:r>
              <a:rPr lang="en-CA" dirty="0" smtClean="0"/>
              <a:t>Someone you pass on your hand-me-downs to</a:t>
            </a:r>
          </a:p>
          <a:p>
            <a:pPr lvl="1"/>
            <a:r>
              <a:rPr lang="en-CA" dirty="0" smtClean="0"/>
              <a:t>A not-as-close friend</a:t>
            </a:r>
          </a:p>
          <a:p>
            <a:endParaRPr lang="en-CA" dirty="0"/>
          </a:p>
        </p:txBody>
      </p:sp>
    </p:spTree>
    <p:extLst>
      <p:ext uri="{BB962C8B-B14F-4D97-AF65-F5344CB8AC3E}">
        <p14:creationId xmlns:p14="http://schemas.microsoft.com/office/powerpoint/2010/main" val="121862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Parasitism</a:t>
            </a:r>
          </a:p>
        </p:txBody>
      </p:sp>
      <p:sp>
        <p:nvSpPr>
          <p:cNvPr id="15363" name="Rectangle 3"/>
          <p:cNvSpPr>
            <a:spLocks noGrp="1" noChangeArrowheads="1"/>
          </p:cNvSpPr>
          <p:nvPr>
            <p:ph type="body" idx="1"/>
          </p:nvPr>
        </p:nvSpPr>
        <p:spPr/>
        <p:txBody>
          <a:bodyPr>
            <a:normAutofit/>
          </a:bodyPr>
          <a:lstStyle/>
          <a:p>
            <a:pPr marL="609600" indent="-609600" eaLnBrk="1" hangingPunct="1"/>
            <a:r>
              <a:rPr lang="en-US" sz="2800" dirty="0"/>
              <a:t>A</a:t>
            </a:r>
            <a:r>
              <a:rPr lang="en-US" sz="2800" dirty="0" smtClean="0"/>
              <a:t> condition where 2 organisms live together to the advantage of one and at the expense of the other.</a:t>
            </a:r>
          </a:p>
          <a:p>
            <a:pPr marL="1009650" lvl="1" indent="-609600"/>
            <a:r>
              <a:rPr lang="en-US" b="1" dirty="0" smtClean="0"/>
              <a:t>Cowbirds </a:t>
            </a:r>
            <a:r>
              <a:rPr lang="en-US" dirty="0" smtClean="0"/>
              <a:t>and other types of birds</a:t>
            </a:r>
          </a:p>
          <a:p>
            <a:pPr marL="1409700" lvl="2" indent="-609600"/>
            <a:r>
              <a:rPr lang="en-US" dirty="0" smtClean="0"/>
              <a:t>Cowbirds lay their eggs in other birds’ nests. These eggs hatch first and usually eat most of the food coming into the nest causing the chicks of the mother bird to either starve or leave the nest.</a:t>
            </a:r>
          </a:p>
          <a:p>
            <a:pPr marL="1009650" lvl="1" indent="-609600"/>
            <a:r>
              <a:rPr lang="en-US" b="1" dirty="0"/>
              <a:t>T</a:t>
            </a:r>
            <a:r>
              <a:rPr lang="en-US" b="1" dirty="0" smtClean="0"/>
              <a:t>apeworms</a:t>
            </a:r>
            <a:r>
              <a:rPr lang="en-US" dirty="0" smtClean="0"/>
              <a:t> in humans</a:t>
            </a:r>
          </a:p>
          <a:p>
            <a:pPr marL="1409700" lvl="2" indent="-609600"/>
            <a:r>
              <a:rPr lang="en-US" dirty="0" smtClean="0"/>
              <a:t>And lots of other things that make us sick!</a:t>
            </a:r>
          </a:p>
        </p:txBody>
      </p:sp>
    </p:spTree>
    <p:extLst>
      <p:ext uri="{BB962C8B-B14F-4D97-AF65-F5344CB8AC3E}">
        <p14:creationId xmlns:p14="http://schemas.microsoft.com/office/powerpoint/2010/main" val="2943367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Parasitism</a:t>
            </a:r>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cowbird_parasitism"/>
          <p:cNvPicPr>
            <a:picLocks noChangeAspect="1" noChangeArrowheads="1"/>
          </p:cNvPicPr>
          <p:nvPr/>
        </p:nvPicPr>
        <p:blipFill>
          <a:blip r:embed="rId2" cstate="print"/>
          <a:srcRect/>
          <a:stretch>
            <a:fillRect/>
          </a:stretch>
        </p:blipFill>
        <p:spPr bwMode="auto">
          <a:xfrm>
            <a:off x="457200" y="1676400"/>
            <a:ext cx="8229600" cy="4495800"/>
          </a:xfrm>
          <a:prstGeom prst="rect">
            <a:avLst/>
          </a:prstGeom>
          <a:noFill/>
          <a:ln w="9525">
            <a:noFill/>
            <a:miter lim="800000"/>
            <a:headEnd/>
            <a:tailEnd/>
          </a:ln>
        </p:spPr>
      </p:pic>
    </p:spTree>
    <p:extLst>
      <p:ext uri="{BB962C8B-B14F-4D97-AF65-F5344CB8AC3E}">
        <p14:creationId xmlns:p14="http://schemas.microsoft.com/office/powerpoint/2010/main" val="4001498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t>
            </a:r>
            <a:r>
              <a:rPr lang="en-CA" dirty="0" smtClean="0"/>
              <a:t>arasitism Analogy</a:t>
            </a:r>
            <a:endParaRPr lang="en-CA" dirty="0"/>
          </a:p>
        </p:txBody>
      </p:sp>
      <p:sp>
        <p:nvSpPr>
          <p:cNvPr id="3" name="Content Placeholder 2"/>
          <p:cNvSpPr>
            <a:spLocks noGrp="1"/>
          </p:cNvSpPr>
          <p:nvPr>
            <p:ph idx="1"/>
          </p:nvPr>
        </p:nvSpPr>
        <p:spPr/>
        <p:txBody>
          <a:bodyPr/>
          <a:lstStyle/>
          <a:p>
            <a:r>
              <a:rPr lang="en-CA" dirty="0" smtClean="0"/>
              <a:t>Who might you be in a parasitic relationship with?</a:t>
            </a:r>
          </a:p>
          <a:p>
            <a:pPr lvl="1"/>
            <a:r>
              <a:rPr lang="en-CA" dirty="0" smtClean="0"/>
              <a:t>A relationship where one is harmed and the other benefits</a:t>
            </a:r>
          </a:p>
          <a:p>
            <a:r>
              <a:rPr lang="en-CA" dirty="0" smtClean="0"/>
              <a:t>Some possibilities:</a:t>
            </a:r>
          </a:p>
          <a:p>
            <a:pPr lvl="1"/>
            <a:r>
              <a:rPr lang="en-CA" dirty="0" smtClean="0"/>
              <a:t>“The mooch”</a:t>
            </a:r>
          </a:p>
          <a:p>
            <a:pPr lvl="1"/>
            <a:r>
              <a:rPr lang="en-CA" dirty="0" smtClean="0"/>
              <a:t>A </a:t>
            </a:r>
            <a:r>
              <a:rPr lang="en-CA" i="1" u="sng" dirty="0" smtClean="0"/>
              <a:t>bad, </a:t>
            </a:r>
            <a:r>
              <a:rPr lang="en-CA" i="1" u="sng" dirty="0"/>
              <a:t>u</a:t>
            </a:r>
            <a:r>
              <a:rPr lang="en-CA" i="1" u="sng" dirty="0" smtClean="0"/>
              <a:t>nhealthy </a:t>
            </a:r>
            <a:r>
              <a:rPr lang="en-CA" dirty="0" smtClean="0"/>
              <a:t>relationship</a:t>
            </a:r>
          </a:p>
          <a:p>
            <a:pPr lvl="2"/>
            <a:r>
              <a:rPr lang="en-CA" dirty="0" smtClean="0"/>
              <a:t>Hopefully none of you are in one right now!</a:t>
            </a:r>
          </a:p>
          <a:p>
            <a:endParaRPr lang="en-CA" dirty="0"/>
          </a:p>
        </p:txBody>
      </p:sp>
    </p:spTree>
    <p:extLst>
      <p:ext uri="{BB962C8B-B14F-4D97-AF65-F5344CB8AC3E}">
        <p14:creationId xmlns:p14="http://schemas.microsoft.com/office/powerpoint/2010/main" val="123758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533400" y="1417638"/>
            <a:ext cx="8229600" cy="5135562"/>
          </a:xfrm>
        </p:spPr>
        <p:txBody>
          <a:bodyPr>
            <a:normAutofit/>
          </a:bodyPr>
          <a:lstStyle/>
          <a:p>
            <a:pPr marL="457200" lvl="1" indent="0" eaLnBrk="1" hangingPunct="1">
              <a:buNone/>
              <a:defRPr/>
            </a:pPr>
            <a:r>
              <a:rPr lang="en-US" altLang="en-US" sz="3200" dirty="0" smtClean="0"/>
              <a:t>The series of steps by which </a:t>
            </a:r>
            <a:r>
              <a:rPr lang="en-US" altLang="en-US" sz="3200" b="1" dirty="0" smtClean="0"/>
              <a:t>life comes back </a:t>
            </a:r>
            <a:r>
              <a:rPr lang="en-US" altLang="en-US" sz="3200" dirty="0" smtClean="0"/>
              <a:t>to an area after a natural or human </a:t>
            </a:r>
            <a:r>
              <a:rPr lang="en-US" altLang="en-US" sz="3200" b="1" dirty="0" smtClean="0"/>
              <a:t>disturbance</a:t>
            </a:r>
          </a:p>
          <a:p>
            <a:pPr lvl="1">
              <a:defRPr/>
            </a:pPr>
            <a:r>
              <a:rPr lang="en-US" altLang="en-US" sz="3200" dirty="0">
                <a:hlinkClick r:id="rId2"/>
              </a:rPr>
              <a:t>http://www.youtube.com/watch?v=</a:t>
            </a:r>
            <a:r>
              <a:rPr lang="en-US" altLang="en-US" sz="3200" dirty="0" smtClean="0">
                <a:hlinkClick r:id="rId2"/>
              </a:rPr>
              <a:t>V49IovRSJDs</a:t>
            </a:r>
            <a:r>
              <a:rPr lang="en-US" altLang="en-US" sz="3200" dirty="0" smtClean="0"/>
              <a:t> (6:20)</a:t>
            </a:r>
          </a:p>
          <a:p>
            <a:pPr eaLnBrk="1" hangingPunct="1">
              <a:buFont typeface="Wingdings" pitchFamily="2" charset="2"/>
              <a:buNone/>
              <a:defRPr/>
            </a:pPr>
            <a:endParaRPr lang="en-US" altLang="en-US" dirty="0" smtClean="0">
              <a:ea typeface="+mn-ea"/>
            </a:endParaRPr>
          </a:p>
          <a:p>
            <a:pPr eaLnBrk="1" hangingPunct="1">
              <a:buFont typeface="Wingdings" pitchFamily="2" charset="2"/>
              <a:buChar char="u"/>
              <a:defRPr/>
            </a:pPr>
            <a:endParaRPr lang="en-US" altLang="en-US" dirty="0" smtClean="0">
              <a:ea typeface="+mn-ea"/>
            </a:endParaRPr>
          </a:p>
        </p:txBody>
      </p:sp>
      <p:sp>
        <p:nvSpPr>
          <p:cNvPr id="3" name="Title 1"/>
          <p:cNvSpPr>
            <a:spLocks noGrp="1"/>
          </p:cNvSpPr>
          <p:nvPr>
            <p:ph type="title"/>
          </p:nvPr>
        </p:nvSpPr>
        <p:spPr>
          <a:xfrm>
            <a:off x="457200" y="274638"/>
            <a:ext cx="8229600" cy="1143000"/>
          </a:xfrm>
        </p:spPr>
        <p:txBody>
          <a:bodyPr/>
          <a:lstStyle/>
          <a:p>
            <a:r>
              <a:rPr lang="en-CA" dirty="0" smtClean="0"/>
              <a:t>Ecological Succession</a:t>
            </a:r>
            <a:endParaRPr lang="en-CA" dirty="0"/>
          </a:p>
        </p:txBody>
      </p:sp>
    </p:spTree>
    <p:extLst>
      <p:ext uri="{BB962C8B-B14F-4D97-AF65-F5344CB8AC3E}">
        <p14:creationId xmlns:p14="http://schemas.microsoft.com/office/powerpoint/2010/main" val="893245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ox(in)">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box(in)">
                                      <p:cBhvr>
                                        <p:cTn id="12" dur="5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Succession</a:t>
            </a:r>
            <a:endParaRPr lang="en-US" dirty="0"/>
          </a:p>
        </p:txBody>
      </p:sp>
      <p:sp>
        <p:nvSpPr>
          <p:cNvPr id="3" name="Content Placeholder 2"/>
          <p:cNvSpPr>
            <a:spLocks noGrp="1"/>
          </p:cNvSpPr>
          <p:nvPr>
            <p:ph idx="1"/>
          </p:nvPr>
        </p:nvSpPr>
        <p:spPr/>
        <p:txBody>
          <a:bodyPr/>
          <a:lstStyle/>
          <a:p>
            <a:pPr>
              <a:buFont typeface="Wingdings" pitchFamily="2" charset="2"/>
              <a:buChar char="u"/>
              <a:defRPr/>
            </a:pPr>
            <a:r>
              <a:rPr lang="en-US" altLang="en-US" dirty="0"/>
              <a:t>Primary succession:</a:t>
            </a:r>
          </a:p>
          <a:p>
            <a:pPr lvl="1">
              <a:defRPr/>
            </a:pPr>
            <a:r>
              <a:rPr lang="en-US" altLang="en-US" sz="3200" dirty="0" smtClean="0"/>
              <a:t>Occurs when there </a:t>
            </a:r>
            <a:r>
              <a:rPr lang="en-US" altLang="en-US" sz="3200" dirty="0"/>
              <a:t>is </a:t>
            </a:r>
            <a:r>
              <a:rPr lang="en-US" altLang="en-US" sz="3200" b="1" dirty="0"/>
              <a:t>no soil </a:t>
            </a:r>
            <a:r>
              <a:rPr lang="en-US" altLang="en-US" sz="3200" dirty="0"/>
              <a:t>on the land, usually after a major disturbance like a </a:t>
            </a:r>
            <a:r>
              <a:rPr lang="en-US" altLang="en-US" sz="3200" b="1" dirty="0" smtClean="0"/>
              <a:t>volcanic </a:t>
            </a:r>
            <a:r>
              <a:rPr lang="en-US" altLang="en-US" sz="3200" b="1" dirty="0"/>
              <a:t>eruption </a:t>
            </a:r>
            <a:r>
              <a:rPr lang="en-US" altLang="en-US" sz="3200" dirty="0"/>
              <a:t>or </a:t>
            </a:r>
            <a:r>
              <a:rPr lang="en-US" altLang="en-US" sz="3200" dirty="0" smtClean="0"/>
              <a:t>bare rock is exposed when a </a:t>
            </a:r>
            <a:r>
              <a:rPr lang="en-US" altLang="en-US" sz="3200" b="1" dirty="0" smtClean="0"/>
              <a:t>glacier</a:t>
            </a:r>
            <a:r>
              <a:rPr lang="en-US" altLang="en-US" sz="3200" dirty="0" smtClean="0"/>
              <a:t> has melted</a:t>
            </a:r>
            <a:endParaRPr lang="en-US" altLang="en-US" dirty="0"/>
          </a:p>
          <a:p>
            <a:pPr lvl="1">
              <a:defRPr/>
            </a:pPr>
            <a:r>
              <a:rPr lang="en-US" altLang="en-US" sz="3200" dirty="0" smtClean="0"/>
              <a:t>Takes a </a:t>
            </a:r>
            <a:r>
              <a:rPr lang="en-US" altLang="en-US" sz="3200" b="1" dirty="0" smtClean="0"/>
              <a:t>long time </a:t>
            </a:r>
            <a:r>
              <a:rPr lang="en-US" altLang="en-US" sz="3200" dirty="0" smtClean="0"/>
              <a:t>for primary succession to progress due to the need to </a:t>
            </a:r>
            <a:r>
              <a:rPr lang="en-US" altLang="en-US" sz="3200" b="1" dirty="0" smtClean="0"/>
              <a:t>recreate soil </a:t>
            </a:r>
            <a:r>
              <a:rPr lang="en-US" altLang="en-US" sz="3200" dirty="0" smtClean="0"/>
              <a:t>first</a:t>
            </a:r>
            <a:endParaRPr lang="en-US" altLang="en-US" sz="3200" dirty="0"/>
          </a:p>
        </p:txBody>
      </p:sp>
    </p:spTree>
    <p:extLst>
      <p:ext uri="{BB962C8B-B14F-4D97-AF65-F5344CB8AC3E}">
        <p14:creationId xmlns:p14="http://schemas.microsoft.com/office/powerpoint/2010/main" val="2744180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Copyright Pearson Prentice Hall</a:t>
            </a:r>
          </a:p>
        </p:txBody>
      </p:sp>
      <p:sp>
        <p:nvSpPr>
          <p:cNvPr id="1219589" name="Rectangle 5"/>
          <p:cNvSpPr>
            <a:spLocks noGrp="1" noChangeArrowheads="1"/>
          </p:cNvSpPr>
          <p:nvPr>
            <p:ph type="title"/>
          </p:nvPr>
        </p:nvSpPr>
        <p:spPr>
          <a:xfrm>
            <a:off x="457200" y="24466"/>
            <a:ext cx="8229600" cy="1143000"/>
          </a:xfrm>
        </p:spPr>
        <p:txBody>
          <a:bodyPr/>
          <a:lstStyle/>
          <a:p>
            <a:r>
              <a:rPr lang="en-US" dirty="0"/>
              <a:t>Ecological Succession</a:t>
            </a:r>
          </a:p>
        </p:txBody>
      </p:sp>
      <p:sp>
        <p:nvSpPr>
          <p:cNvPr id="1219590" name="Rectangle 6"/>
          <p:cNvSpPr>
            <a:spLocks noGrp="1" noChangeArrowheads="1"/>
          </p:cNvSpPr>
          <p:nvPr>
            <p:ph type="body" idx="1"/>
          </p:nvPr>
        </p:nvSpPr>
        <p:spPr>
          <a:xfrm>
            <a:off x="457200" y="1019918"/>
            <a:ext cx="8229600" cy="4913805"/>
          </a:xfrm>
          <a:noFill/>
        </p:spPr>
        <p:txBody>
          <a:bodyPr/>
          <a:lstStyle/>
          <a:p>
            <a:r>
              <a:rPr lang="en-US" dirty="0"/>
              <a:t>In this example, a volcanic eruption has destroyed the previous ecosystem.</a:t>
            </a:r>
          </a:p>
          <a:p>
            <a:endParaRPr lang="en-US" dirty="0"/>
          </a:p>
        </p:txBody>
      </p:sp>
      <p:pic>
        <p:nvPicPr>
          <p:cNvPr id="1219591" name="Picture 7" descr="sb4694f1_01"/>
          <p:cNvPicPr>
            <a:picLocks noChangeAspect="1" noChangeArrowheads="1"/>
          </p:cNvPicPr>
          <p:nvPr/>
        </p:nvPicPr>
        <p:blipFill>
          <a:blip r:embed="rId3" cstate="print"/>
          <a:srcRect/>
          <a:stretch>
            <a:fillRect/>
          </a:stretch>
        </p:blipFill>
        <p:spPr bwMode="auto">
          <a:xfrm>
            <a:off x="3536950" y="2025650"/>
            <a:ext cx="2041525" cy="4537075"/>
          </a:xfrm>
          <a:prstGeom prst="rect">
            <a:avLst/>
          </a:prstGeom>
          <a:noFill/>
        </p:spPr>
      </p:pic>
    </p:spTree>
    <p:extLst>
      <p:ext uri="{BB962C8B-B14F-4D97-AF65-F5344CB8AC3E}">
        <p14:creationId xmlns:p14="http://schemas.microsoft.com/office/powerpoint/2010/main" val="2196513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Copyright Pearson Prentice Hall</a:t>
            </a:r>
          </a:p>
        </p:txBody>
      </p:sp>
      <p:sp>
        <p:nvSpPr>
          <p:cNvPr id="1223685" name="Rectangle 5"/>
          <p:cNvSpPr>
            <a:spLocks noGrp="1" noChangeArrowheads="1"/>
          </p:cNvSpPr>
          <p:nvPr>
            <p:ph type="title"/>
          </p:nvPr>
        </p:nvSpPr>
        <p:spPr>
          <a:xfrm>
            <a:off x="457200" y="5225"/>
            <a:ext cx="8229600" cy="1143000"/>
          </a:xfrm>
        </p:spPr>
        <p:txBody>
          <a:bodyPr/>
          <a:lstStyle/>
          <a:p>
            <a:r>
              <a:rPr lang="en-US" dirty="0"/>
              <a:t>Ecological Succession</a:t>
            </a:r>
          </a:p>
        </p:txBody>
      </p:sp>
      <p:sp>
        <p:nvSpPr>
          <p:cNvPr id="1223686" name="Rectangle 6"/>
          <p:cNvSpPr>
            <a:spLocks noGrp="1" noChangeArrowheads="1"/>
          </p:cNvSpPr>
          <p:nvPr>
            <p:ph type="body" idx="1"/>
          </p:nvPr>
        </p:nvSpPr>
        <p:spPr>
          <a:xfrm>
            <a:off x="434975" y="1119106"/>
            <a:ext cx="8229600" cy="4525963"/>
          </a:xfrm>
        </p:spPr>
        <p:txBody>
          <a:bodyPr/>
          <a:lstStyle/>
          <a:p>
            <a:r>
              <a:rPr lang="en-US" dirty="0"/>
              <a:t>The first organisms to appear are lichens.</a:t>
            </a:r>
          </a:p>
        </p:txBody>
      </p:sp>
      <p:pic>
        <p:nvPicPr>
          <p:cNvPr id="1223688" name="Picture 8" descr="sb4694f1_02"/>
          <p:cNvPicPr>
            <a:picLocks noChangeAspect="1" noChangeArrowheads="1"/>
          </p:cNvPicPr>
          <p:nvPr/>
        </p:nvPicPr>
        <p:blipFill>
          <a:blip r:embed="rId3" cstate="print"/>
          <a:srcRect/>
          <a:stretch>
            <a:fillRect/>
          </a:stretch>
        </p:blipFill>
        <p:spPr bwMode="auto">
          <a:xfrm>
            <a:off x="4549775" y="1698625"/>
            <a:ext cx="2198688" cy="4884738"/>
          </a:xfrm>
          <a:prstGeom prst="rect">
            <a:avLst/>
          </a:prstGeom>
          <a:noFill/>
        </p:spPr>
      </p:pic>
      <p:pic>
        <p:nvPicPr>
          <p:cNvPr id="1223689" name="Picture 9" descr="sb4694f1_01"/>
          <p:cNvPicPr>
            <a:picLocks noChangeAspect="1" noChangeArrowheads="1"/>
          </p:cNvPicPr>
          <p:nvPr/>
        </p:nvPicPr>
        <p:blipFill>
          <a:blip r:embed="rId4" cstate="print"/>
          <a:srcRect/>
          <a:stretch>
            <a:fillRect/>
          </a:stretch>
        </p:blipFill>
        <p:spPr bwMode="auto">
          <a:xfrm>
            <a:off x="2320925" y="1687513"/>
            <a:ext cx="2203450" cy="4895850"/>
          </a:xfrm>
          <a:prstGeom prst="rect">
            <a:avLst/>
          </a:prstGeom>
          <a:noFill/>
        </p:spPr>
      </p:pic>
    </p:spTree>
    <p:extLst>
      <p:ext uri="{BB962C8B-B14F-4D97-AF65-F5344CB8AC3E}">
        <p14:creationId xmlns:p14="http://schemas.microsoft.com/office/powerpoint/2010/main" val="11505589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Copyright Pearson Prentice Hall</a:t>
            </a:r>
          </a:p>
        </p:txBody>
      </p:sp>
      <p:sp>
        <p:nvSpPr>
          <p:cNvPr id="1225734" name="Rectangle 6"/>
          <p:cNvSpPr>
            <a:spLocks noGrp="1" noChangeArrowheads="1"/>
          </p:cNvSpPr>
          <p:nvPr>
            <p:ph type="title"/>
          </p:nvPr>
        </p:nvSpPr>
        <p:spPr>
          <a:xfrm>
            <a:off x="457200" y="77549"/>
            <a:ext cx="8229600" cy="1143000"/>
          </a:xfrm>
        </p:spPr>
        <p:txBody>
          <a:bodyPr/>
          <a:lstStyle/>
          <a:p>
            <a:r>
              <a:rPr lang="en-US" dirty="0"/>
              <a:t>Ecological Succession</a:t>
            </a:r>
          </a:p>
        </p:txBody>
      </p:sp>
      <p:sp>
        <p:nvSpPr>
          <p:cNvPr id="1225735" name="Rectangle 7"/>
          <p:cNvSpPr>
            <a:spLocks noGrp="1" noChangeArrowheads="1"/>
          </p:cNvSpPr>
          <p:nvPr>
            <p:ph type="body" idx="1"/>
          </p:nvPr>
        </p:nvSpPr>
        <p:spPr>
          <a:xfrm>
            <a:off x="457200" y="1196080"/>
            <a:ext cx="8229600" cy="4525963"/>
          </a:xfrm>
        </p:spPr>
        <p:txBody>
          <a:bodyPr/>
          <a:lstStyle/>
          <a:p>
            <a:r>
              <a:rPr lang="en-US" dirty="0"/>
              <a:t>Mosses soon appear, and grasses take root in the thin layer of soil.</a:t>
            </a:r>
          </a:p>
          <a:p>
            <a:endParaRPr lang="en-US" dirty="0"/>
          </a:p>
        </p:txBody>
      </p:sp>
      <p:pic>
        <p:nvPicPr>
          <p:cNvPr id="1225736" name="Picture 8" descr="sb4694f1_03"/>
          <p:cNvPicPr>
            <a:picLocks noChangeAspect="1" noChangeArrowheads="1"/>
          </p:cNvPicPr>
          <p:nvPr/>
        </p:nvPicPr>
        <p:blipFill>
          <a:blip r:embed="rId3" cstate="print"/>
          <a:srcRect/>
          <a:stretch>
            <a:fillRect/>
          </a:stretch>
        </p:blipFill>
        <p:spPr bwMode="auto">
          <a:xfrm>
            <a:off x="5616575" y="2176463"/>
            <a:ext cx="1858963" cy="4191000"/>
          </a:xfrm>
          <a:prstGeom prst="rect">
            <a:avLst/>
          </a:prstGeom>
          <a:noFill/>
        </p:spPr>
      </p:pic>
      <p:pic>
        <p:nvPicPr>
          <p:cNvPr id="1225737" name="Picture 9" descr="sb4694f1_02"/>
          <p:cNvPicPr>
            <a:picLocks noChangeAspect="1" noChangeArrowheads="1"/>
          </p:cNvPicPr>
          <p:nvPr/>
        </p:nvPicPr>
        <p:blipFill>
          <a:blip r:embed="rId4" cstate="print"/>
          <a:srcRect/>
          <a:stretch>
            <a:fillRect/>
          </a:stretch>
        </p:blipFill>
        <p:spPr bwMode="auto">
          <a:xfrm>
            <a:off x="3643313" y="2189163"/>
            <a:ext cx="1884362" cy="4186237"/>
          </a:xfrm>
          <a:prstGeom prst="rect">
            <a:avLst/>
          </a:prstGeom>
          <a:noFill/>
        </p:spPr>
      </p:pic>
      <p:pic>
        <p:nvPicPr>
          <p:cNvPr id="1225738" name="Picture 10" descr="sb4694f1_01"/>
          <p:cNvPicPr>
            <a:picLocks noChangeAspect="1" noChangeArrowheads="1"/>
          </p:cNvPicPr>
          <p:nvPr/>
        </p:nvPicPr>
        <p:blipFill>
          <a:blip r:embed="rId5" cstate="print"/>
          <a:srcRect/>
          <a:stretch>
            <a:fillRect/>
          </a:stretch>
        </p:blipFill>
        <p:spPr bwMode="auto">
          <a:xfrm>
            <a:off x="1608138" y="2192338"/>
            <a:ext cx="1935162" cy="4200525"/>
          </a:xfrm>
          <a:prstGeom prst="rect">
            <a:avLst/>
          </a:prstGeom>
          <a:noFill/>
        </p:spPr>
      </p:pic>
    </p:spTree>
    <p:extLst>
      <p:ext uri="{BB962C8B-B14F-4D97-AF65-F5344CB8AC3E}">
        <p14:creationId xmlns:p14="http://schemas.microsoft.com/office/powerpoint/2010/main" val="3736121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Latitude and Climate</a:t>
            </a:r>
            <a:endParaRPr lang="en-US" dirty="0"/>
          </a:p>
        </p:txBody>
      </p:sp>
      <p:sp>
        <p:nvSpPr>
          <p:cNvPr id="3" name="Content Placeholder 2"/>
          <p:cNvSpPr>
            <a:spLocks noGrp="1"/>
          </p:cNvSpPr>
          <p:nvPr>
            <p:ph idx="1"/>
          </p:nvPr>
        </p:nvSpPr>
        <p:spPr/>
        <p:txBody>
          <a:bodyPr/>
          <a:lstStyle/>
          <a:p>
            <a:r>
              <a:rPr lang="en-US" dirty="0"/>
              <a:t>Earth is a sphere that is spins on a </a:t>
            </a:r>
            <a:r>
              <a:rPr lang="en-US" b="1" dirty="0"/>
              <a:t>tilted </a:t>
            </a:r>
            <a:r>
              <a:rPr lang="en-US" dirty="0"/>
              <a:t>axis, which means that solar radiation strikes different parts of the earth at an angle that </a:t>
            </a:r>
            <a:r>
              <a:rPr lang="en-US" b="1" dirty="0"/>
              <a:t>changes </a:t>
            </a:r>
            <a:r>
              <a:rPr lang="en-US" dirty="0"/>
              <a:t>throughout the year. At the </a:t>
            </a:r>
            <a:r>
              <a:rPr lang="en-US" b="1" dirty="0"/>
              <a:t>equator,</a:t>
            </a:r>
            <a:r>
              <a:rPr lang="en-US" dirty="0"/>
              <a:t> the sun is directly </a:t>
            </a:r>
            <a:r>
              <a:rPr lang="en-US" b="1" dirty="0"/>
              <a:t>overhead</a:t>
            </a:r>
            <a:r>
              <a:rPr lang="en-US" dirty="0"/>
              <a:t> at noon all year, whereas at the North and South </a:t>
            </a:r>
            <a:r>
              <a:rPr lang="en-US" b="1" dirty="0"/>
              <a:t>poles</a:t>
            </a:r>
            <a:r>
              <a:rPr lang="en-US" dirty="0"/>
              <a:t>, the sun is much </a:t>
            </a:r>
            <a:r>
              <a:rPr lang="en-US" b="1" dirty="0"/>
              <a:t>lower</a:t>
            </a:r>
            <a:r>
              <a:rPr lang="en-US" dirty="0"/>
              <a:t> in the sky for months at a time. </a:t>
            </a:r>
          </a:p>
        </p:txBody>
      </p:sp>
    </p:spTree>
    <p:extLst>
      <p:ext uri="{BB962C8B-B14F-4D97-AF65-F5344CB8AC3E}">
        <p14:creationId xmlns:p14="http://schemas.microsoft.com/office/powerpoint/2010/main" val="3516246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Copyright Pearson Prentice Hall</a:t>
            </a:r>
          </a:p>
        </p:txBody>
      </p:sp>
      <p:sp>
        <p:nvSpPr>
          <p:cNvPr id="1244165" name="Rectangle 5"/>
          <p:cNvSpPr>
            <a:spLocks noGrp="1" noChangeArrowheads="1"/>
          </p:cNvSpPr>
          <p:nvPr>
            <p:ph type="title"/>
          </p:nvPr>
        </p:nvSpPr>
        <p:spPr>
          <a:xfrm>
            <a:off x="457200" y="62956"/>
            <a:ext cx="8229600" cy="1143000"/>
          </a:xfrm>
        </p:spPr>
        <p:txBody>
          <a:bodyPr/>
          <a:lstStyle/>
          <a:p>
            <a:r>
              <a:rPr lang="en-US" dirty="0"/>
              <a:t>Ecological Succession</a:t>
            </a:r>
          </a:p>
        </p:txBody>
      </p:sp>
      <p:sp>
        <p:nvSpPr>
          <p:cNvPr id="1244166" name="Rectangle 6"/>
          <p:cNvSpPr>
            <a:spLocks noGrp="1" noChangeArrowheads="1"/>
          </p:cNvSpPr>
          <p:nvPr>
            <p:ph type="body" idx="1"/>
          </p:nvPr>
        </p:nvSpPr>
        <p:spPr>
          <a:xfrm>
            <a:off x="457200" y="1022886"/>
            <a:ext cx="8229600" cy="4525963"/>
          </a:xfrm>
        </p:spPr>
        <p:txBody>
          <a:bodyPr/>
          <a:lstStyle/>
          <a:p>
            <a:r>
              <a:rPr lang="en-US" dirty="0"/>
              <a:t>Eventually, tree seedlings and shrubs sprout among the plant community.</a:t>
            </a:r>
          </a:p>
          <a:p>
            <a:endParaRPr lang="en-US" dirty="0"/>
          </a:p>
        </p:txBody>
      </p:sp>
      <p:pic>
        <p:nvPicPr>
          <p:cNvPr id="1244167" name="Picture 7" descr="sb4694f1"/>
          <p:cNvPicPr>
            <a:picLocks noChangeAspect="1" noChangeArrowheads="1"/>
          </p:cNvPicPr>
          <p:nvPr/>
        </p:nvPicPr>
        <p:blipFill>
          <a:blip r:embed="rId3" cstate="print"/>
          <a:srcRect/>
          <a:stretch>
            <a:fillRect/>
          </a:stretch>
        </p:blipFill>
        <p:spPr bwMode="auto">
          <a:xfrm>
            <a:off x="892175" y="2025650"/>
            <a:ext cx="7335838" cy="4198938"/>
          </a:xfrm>
          <a:prstGeom prst="rect">
            <a:avLst/>
          </a:prstGeom>
          <a:noFill/>
        </p:spPr>
      </p:pic>
    </p:spTree>
    <p:extLst>
      <p:ext uri="{BB962C8B-B14F-4D97-AF65-F5344CB8AC3E}">
        <p14:creationId xmlns:p14="http://schemas.microsoft.com/office/powerpoint/2010/main" val="41416903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57200" y="1577988"/>
            <a:ext cx="8229600" cy="4670411"/>
          </a:xfrm>
        </p:spPr>
        <p:txBody>
          <a:bodyPr>
            <a:normAutofit/>
          </a:bodyPr>
          <a:lstStyle/>
          <a:p>
            <a:pPr eaLnBrk="1" hangingPunct="1">
              <a:buFont typeface="Wingdings" pitchFamily="2" charset="2"/>
              <a:buChar char="u"/>
              <a:defRPr/>
            </a:pPr>
            <a:r>
              <a:rPr lang="en-US" altLang="en-US" dirty="0" smtClean="0">
                <a:ea typeface="+mn-ea"/>
              </a:rPr>
              <a:t>Secondary succession:</a:t>
            </a:r>
          </a:p>
          <a:p>
            <a:pPr lvl="1" eaLnBrk="1" hangingPunct="1">
              <a:defRPr/>
            </a:pPr>
            <a:r>
              <a:rPr lang="en-US" altLang="en-US" sz="3200" dirty="0" smtClean="0"/>
              <a:t>When </a:t>
            </a:r>
            <a:r>
              <a:rPr lang="en-US" altLang="en-US" sz="3200" b="1" dirty="0" smtClean="0"/>
              <a:t>all or most </a:t>
            </a:r>
            <a:r>
              <a:rPr lang="en-US" altLang="en-US" sz="3200" dirty="0" smtClean="0"/>
              <a:t>of the species in an area have been </a:t>
            </a:r>
            <a:r>
              <a:rPr lang="en-US" altLang="en-US" sz="3200" b="1" dirty="0" smtClean="0"/>
              <a:t>killed or removed</a:t>
            </a:r>
            <a:r>
              <a:rPr lang="en-US" altLang="en-US" sz="3200" dirty="0" smtClean="0"/>
              <a:t>, but the </a:t>
            </a:r>
            <a:r>
              <a:rPr lang="en-US" altLang="en-US" sz="3200" b="1" dirty="0" smtClean="0"/>
              <a:t>soil remains</a:t>
            </a:r>
          </a:p>
          <a:p>
            <a:pPr lvl="2">
              <a:defRPr/>
            </a:pPr>
            <a:r>
              <a:rPr lang="en-US" altLang="en-US" dirty="0"/>
              <a:t>L</a:t>
            </a:r>
            <a:r>
              <a:rPr lang="en-US" altLang="en-US" dirty="0" smtClean="0"/>
              <a:t>arge </a:t>
            </a:r>
            <a:r>
              <a:rPr lang="en-US" altLang="en-US" b="1" dirty="0" smtClean="0"/>
              <a:t>forest fires </a:t>
            </a:r>
          </a:p>
          <a:p>
            <a:pPr lvl="2">
              <a:defRPr/>
            </a:pPr>
            <a:r>
              <a:rPr lang="en-US" altLang="en-US" b="1" dirty="0" smtClean="0"/>
              <a:t>Farm land </a:t>
            </a:r>
            <a:r>
              <a:rPr lang="en-US" altLang="en-US" dirty="0" smtClean="0"/>
              <a:t>that has been plowed and then abandoned</a:t>
            </a:r>
          </a:p>
          <a:p>
            <a:pPr lvl="2">
              <a:defRPr/>
            </a:pPr>
            <a:r>
              <a:rPr lang="en-US" altLang="en-US" b="1" dirty="0" smtClean="0"/>
              <a:t>Abandoned city lots </a:t>
            </a:r>
            <a:r>
              <a:rPr lang="en-US" altLang="en-US" dirty="0" smtClean="0"/>
              <a:t>after a building is demolished</a:t>
            </a:r>
            <a:endParaRPr lang="en-US" altLang="en-US" dirty="0"/>
          </a:p>
          <a:p>
            <a:pPr lvl="1">
              <a:defRPr/>
            </a:pPr>
            <a:r>
              <a:rPr lang="en-US" altLang="en-US" dirty="0" smtClean="0"/>
              <a:t>Occurs </a:t>
            </a:r>
            <a:r>
              <a:rPr lang="en-US" altLang="en-US" b="1" dirty="0" smtClean="0"/>
              <a:t>more quickly </a:t>
            </a:r>
            <a:r>
              <a:rPr lang="en-US" altLang="en-US" dirty="0" smtClean="0"/>
              <a:t>than primary succession</a:t>
            </a:r>
          </a:p>
          <a:p>
            <a:pPr eaLnBrk="1" hangingPunct="1">
              <a:buFont typeface="Wingdings" pitchFamily="2" charset="2"/>
              <a:buChar char="u"/>
              <a:defRPr/>
            </a:pPr>
            <a:endParaRPr lang="en-US" altLang="en-US" dirty="0" smtClean="0">
              <a:ea typeface="+mn-ea"/>
            </a:endParaRPr>
          </a:p>
        </p:txBody>
      </p:sp>
      <p:sp>
        <p:nvSpPr>
          <p:cNvPr id="3" name="Title 1"/>
          <p:cNvSpPr>
            <a:spLocks noGrp="1"/>
          </p:cNvSpPr>
          <p:nvPr>
            <p:ph type="title"/>
          </p:nvPr>
        </p:nvSpPr>
        <p:spPr>
          <a:xfrm>
            <a:off x="457200" y="274638"/>
            <a:ext cx="8229600" cy="1143000"/>
          </a:xfrm>
        </p:spPr>
        <p:txBody>
          <a:bodyPr/>
          <a:lstStyle/>
          <a:p>
            <a:r>
              <a:rPr lang="en-US" dirty="0" smtClean="0"/>
              <a:t>Secondary Succession</a:t>
            </a:r>
            <a:endParaRPr lang="en-US" dirty="0"/>
          </a:p>
        </p:txBody>
      </p:sp>
    </p:spTree>
    <p:extLst>
      <p:ext uri="{BB962C8B-B14F-4D97-AF65-F5344CB8AC3E}">
        <p14:creationId xmlns:p14="http://schemas.microsoft.com/office/powerpoint/2010/main" val="4161447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box(in)">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slide(fromBottom)">
                                      <p:cBhvr>
                                        <p:cTn id="12" dur="500"/>
                                        <p:tgtEl>
                                          <p:spTgt spid="66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plus(in)">
                                      <p:cBhvr>
                                        <p:cTn id="17" dur="20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plus(in)">
                                      <p:cBhvr>
                                        <p:cTn id="22" dur="2000"/>
                                        <p:tgtEl>
                                          <p:spTgt spid="66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Effect transition="in" filter="plus(in)">
                                      <p:cBhvr>
                                        <p:cTn id="27" dur="2000"/>
                                        <p:tgtEl>
                                          <p:spTgt spid="665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Effect transition="in" filter="plus(in)">
                                      <p:cBhvr>
                                        <p:cTn id="32" dur="20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Pioneer Species</a:t>
            </a:r>
          </a:p>
          <a:p>
            <a:pPr lvl="1"/>
            <a:r>
              <a:rPr lang="en-US" sz="2400" b="1" dirty="0">
                <a:latin typeface="Verdana" charset="0"/>
              </a:rPr>
              <a:t>Lichens</a:t>
            </a:r>
            <a:r>
              <a:rPr lang="en-US" sz="2400" dirty="0">
                <a:latin typeface="Verdana" charset="0"/>
              </a:rPr>
              <a:t> and </a:t>
            </a:r>
            <a:r>
              <a:rPr lang="en-US" sz="2400" dirty="0" smtClean="0">
                <a:latin typeface="Verdana" charset="0"/>
              </a:rPr>
              <a:t>hardy </a:t>
            </a:r>
            <a:r>
              <a:rPr lang="en-US" sz="2400" b="1" dirty="0" smtClean="0">
                <a:latin typeface="Verdana" charset="0"/>
              </a:rPr>
              <a:t>weed-type plants</a:t>
            </a:r>
            <a:r>
              <a:rPr lang="en-US" sz="2400" dirty="0" smtClean="0">
                <a:latin typeface="Verdana" charset="0"/>
              </a:rPr>
              <a:t> are the first species to come back after a disturbance.</a:t>
            </a:r>
            <a:endParaRPr lang="en-US" sz="2400" dirty="0" smtClean="0"/>
          </a:p>
          <a:p>
            <a:r>
              <a:rPr lang="en-US" dirty="0" smtClean="0"/>
              <a:t>Climax Communities</a:t>
            </a:r>
          </a:p>
          <a:p>
            <a:pPr lvl="1"/>
            <a:r>
              <a:rPr lang="en-US" sz="2400" dirty="0" smtClean="0">
                <a:latin typeface="Verdana" charset="0"/>
              </a:rPr>
              <a:t>The </a:t>
            </a:r>
            <a:r>
              <a:rPr lang="en-US" sz="2400" b="1" dirty="0" smtClean="0">
                <a:latin typeface="Verdana" charset="0"/>
              </a:rPr>
              <a:t>final </a:t>
            </a:r>
            <a:r>
              <a:rPr lang="en-US" sz="2400" b="1" dirty="0">
                <a:latin typeface="Verdana" charset="0"/>
              </a:rPr>
              <a:t>stage </a:t>
            </a:r>
            <a:r>
              <a:rPr lang="en-US" sz="2400" dirty="0" smtClean="0">
                <a:latin typeface="Verdana" charset="0"/>
              </a:rPr>
              <a:t>of succession to </a:t>
            </a:r>
            <a:r>
              <a:rPr lang="en-US" sz="2400" dirty="0">
                <a:latin typeface="Verdana" charset="0"/>
              </a:rPr>
              <a:t>an </a:t>
            </a:r>
            <a:r>
              <a:rPr lang="en-US" sz="2400" dirty="0" smtClean="0">
                <a:latin typeface="Verdana" charset="0"/>
              </a:rPr>
              <a:t>ecosystem</a:t>
            </a:r>
            <a:endParaRPr lang="en-US" sz="2400" dirty="0">
              <a:latin typeface="Verdana" charset="0"/>
            </a:endParaRPr>
          </a:p>
          <a:p>
            <a:pPr lvl="1"/>
            <a:r>
              <a:rPr lang="en-US" sz="2400" b="1" dirty="0">
                <a:latin typeface="Verdana" charset="0"/>
              </a:rPr>
              <a:t>Old growth forests </a:t>
            </a:r>
            <a:r>
              <a:rPr lang="en-US" sz="2400" dirty="0" smtClean="0">
                <a:latin typeface="Verdana" charset="0"/>
              </a:rPr>
              <a:t>are </a:t>
            </a:r>
            <a:r>
              <a:rPr lang="en-US" sz="2400" dirty="0">
                <a:latin typeface="Verdana" charset="0"/>
              </a:rPr>
              <a:t>an example.</a:t>
            </a:r>
          </a:p>
          <a:p>
            <a:endParaRPr lang="en-US" dirty="0"/>
          </a:p>
        </p:txBody>
      </p:sp>
    </p:spTree>
    <p:extLst>
      <p:ext uri="{BB962C8B-B14F-4D97-AF65-F5344CB8AC3E}">
        <p14:creationId xmlns:p14="http://schemas.microsoft.com/office/powerpoint/2010/main" val="4229794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229826" name="Rectangle 2"/>
          <p:cNvSpPr>
            <a:spLocks noGrp="1" noChangeArrowheads="1"/>
          </p:cNvSpPr>
          <p:nvPr>
            <p:ph type="title"/>
          </p:nvPr>
        </p:nvSpPr>
        <p:spPr/>
        <p:txBody>
          <a:bodyPr/>
          <a:lstStyle/>
          <a:p>
            <a:r>
              <a:rPr lang="en-US" dirty="0"/>
              <a:t>Succession in a Marine Ecosystem</a:t>
            </a:r>
          </a:p>
        </p:txBody>
      </p:sp>
      <p:sp>
        <p:nvSpPr>
          <p:cNvPr id="1229827" name="Rectangle 3"/>
          <p:cNvSpPr>
            <a:spLocks noGrp="1" noChangeArrowheads="1"/>
          </p:cNvSpPr>
          <p:nvPr>
            <p:ph type="body" idx="1"/>
          </p:nvPr>
        </p:nvSpPr>
        <p:spPr>
          <a:xfrm>
            <a:off x="273050" y="1435362"/>
            <a:ext cx="8547100" cy="5286113"/>
          </a:xfrm>
          <a:noFill/>
        </p:spPr>
        <p:txBody>
          <a:bodyPr/>
          <a:lstStyle/>
          <a:p>
            <a:r>
              <a:rPr lang="en-US" dirty="0"/>
              <a:t>Succession in a Marine Ecosystem</a:t>
            </a:r>
          </a:p>
          <a:p>
            <a:pPr lvl="1"/>
            <a:r>
              <a:rPr lang="en-US" dirty="0"/>
              <a:t>Succession can occur in any ecosystem, even in the permanently </a:t>
            </a:r>
            <a:r>
              <a:rPr lang="en-US" b="1" dirty="0"/>
              <a:t>dark, deep ocean</a:t>
            </a:r>
            <a:r>
              <a:rPr lang="en-US" dirty="0"/>
              <a:t>.</a:t>
            </a:r>
          </a:p>
          <a:p>
            <a:pPr lvl="1"/>
            <a:r>
              <a:rPr lang="en-US" dirty="0"/>
              <a:t>In </a:t>
            </a:r>
            <a:r>
              <a:rPr lang="en-US" b="1" dirty="0"/>
              <a:t>1987</a:t>
            </a:r>
            <a:r>
              <a:rPr lang="en-US" dirty="0"/>
              <a:t>, scientists documented an unusual community of organisms living on the remains of a </a:t>
            </a:r>
            <a:r>
              <a:rPr lang="en-US" b="1" dirty="0"/>
              <a:t>dead whale</a:t>
            </a:r>
            <a:r>
              <a:rPr lang="en-US" dirty="0"/>
              <a:t>. </a:t>
            </a:r>
          </a:p>
          <a:p>
            <a:pPr lvl="1"/>
            <a:r>
              <a:rPr lang="en-US" dirty="0"/>
              <a:t>The community illustrates the stages in the succession of a whale-fall community.</a:t>
            </a:r>
          </a:p>
        </p:txBody>
      </p:sp>
    </p:spTree>
    <p:extLst>
      <p:ext uri="{BB962C8B-B14F-4D97-AF65-F5344CB8AC3E}">
        <p14:creationId xmlns:p14="http://schemas.microsoft.com/office/powerpoint/2010/main" val="21938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8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Copyright Pearson Prentice Hall</a:t>
            </a:r>
          </a:p>
        </p:txBody>
      </p:sp>
      <p:sp>
        <p:nvSpPr>
          <p:cNvPr id="1324034" name="Rectangle 2"/>
          <p:cNvSpPr>
            <a:spLocks noGrp="1" noChangeArrowheads="1"/>
          </p:cNvSpPr>
          <p:nvPr>
            <p:ph type="title"/>
          </p:nvPr>
        </p:nvSpPr>
        <p:spPr/>
        <p:txBody>
          <a:bodyPr/>
          <a:lstStyle/>
          <a:p>
            <a:r>
              <a:rPr lang="en-US"/>
              <a:t>Ecological Succession</a:t>
            </a:r>
          </a:p>
        </p:txBody>
      </p:sp>
      <p:sp>
        <p:nvSpPr>
          <p:cNvPr id="1324035" name="Rectangle 3"/>
          <p:cNvSpPr>
            <a:spLocks noGrp="1" noChangeArrowheads="1"/>
          </p:cNvSpPr>
          <p:nvPr>
            <p:ph type="body" idx="1"/>
          </p:nvPr>
        </p:nvSpPr>
        <p:spPr>
          <a:xfrm>
            <a:off x="457200" y="1417638"/>
            <a:ext cx="8229600" cy="4525963"/>
          </a:xfrm>
          <a:noFill/>
        </p:spPr>
        <p:txBody>
          <a:bodyPr/>
          <a:lstStyle/>
          <a:p>
            <a:r>
              <a:rPr lang="en-US" dirty="0"/>
              <a:t>Succession begins when a </a:t>
            </a:r>
            <a:r>
              <a:rPr lang="en-US" b="1" dirty="0"/>
              <a:t>whale dies </a:t>
            </a:r>
            <a:r>
              <a:rPr lang="en-US" dirty="0"/>
              <a:t>and sinks to the ocean floor.</a:t>
            </a:r>
          </a:p>
        </p:txBody>
      </p:sp>
      <p:pic>
        <p:nvPicPr>
          <p:cNvPr id="1324043" name="Picture 11" descr="sb6306f1"/>
          <p:cNvPicPr>
            <a:picLocks noChangeAspect="1" noChangeArrowheads="1"/>
          </p:cNvPicPr>
          <p:nvPr/>
        </p:nvPicPr>
        <p:blipFill>
          <a:blip r:embed="rId3" cstate="print"/>
          <a:srcRect/>
          <a:stretch>
            <a:fillRect/>
          </a:stretch>
        </p:blipFill>
        <p:spPr bwMode="auto">
          <a:xfrm>
            <a:off x="2020242" y="2576906"/>
            <a:ext cx="5404496" cy="4001693"/>
          </a:xfrm>
          <a:prstGeom prst="rect">
            <a:avLst/>
          </a:prstGeom>
          <a:noFill/>
        </p:spPr>
      </p:pic>
    </p:spTree>
    <p:extLst>
      <p:ext uri="{BB962C8B-B14F-4D97-AF65-F5344CB8AC3E}">
        <p14:creationId xmlns:p14="http://schemas.microsoft.com/office/powerpoint/2010/main" val="9604043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Copyright Pearson Prentice Hall</a:t>
            </a:r>
          </a:p>
        </p:txBody>
      </p:sp>
      <p:sp>
        <p:nvSpPr>
          <p:cNvPr id="1231876" name="Rectangle 4"/>
          <p:cNvSpPr>
            <a:spLocks noGrp="1" noChangeArrowheads="1"/>
          </p:cNvSpPr>
          <p:nvPr>
            <p:ph type="title"/>
          </p:nvPr>
        </p:nvSpPr>
        <p:spPr/>
        <p:txBody>
          <a:bodyPr/>
          <a:lstStyle/>
          <a:p>
            <a:r>
              <a:rPr lang="en-US"/>
              <a:t>Ecological Succession</a:t>
            </a:r>
          </a:p>
        </p:txBody>
      </p:sp>
      <p:sp>
        <p:nvSpPr>
          <p:cNvPr id="1231877" name="Rectangle 5"/>
          <p:cNvSpPr>
            <a:spLocks noGrp="1" noChangeArrowheads="1"/>
          </p:cNvSpPr>
          <p:nvPr>
            <p:ph type="body" idx="1"/>
          </p:nvPr>
        </p:nvSpPr>
        <p:spPr>
          <a:xfrm>
            <a:off x="457200" y="1253812"/>
            <a:ext cx="8229600" cy="4525963"/>
          </a:xfrm>
          <a:noFill/>
        </p:spPr>
        <p:txBody>
          <a:bodyPr/>
          <a:lstStyle/>
          <a:p>
            <a:r>
              <a:rPr lang="en-US" dirty="0"/>
              <a:t>Within a year, most of the whale’s tissues have been eaten by scavengers and </a:t>
            </a:r>
            <a:r>
              <a:rPr lang="en-US" b="1" dirty="0"/>
              <a:t>decomposers.</a:t>
            </a:r>
          </a:p>
        </p:txBody>
      </p:sp>
      <p:pic>
        <p:nvPicPr>
          <p:cNvPr id="1231880" name="Picture 8" descr="sb6307f1"/>
          <p:cNvPicPr>
            <a:picLocks noChangeAspect="1" noChangeArrowheads="1"/>
          </p:cNvPicPr>
          <p:nvPr/>
        </p:nvPicPr>
        <p:blipFill>
          <a:blip r:embed="rId3" cstate="print"/>
          <a:srcRect/>
          <a:stretch>
            <a:fillRect/>
          </a:stretch>
        </p:blipFill>
        <p:spPr bwMode="auto">
          <a:xfrm>
            <a:off x="1866322" y="2892308"/>
            <a:ext cx="5548387" cy="3739844"/>
          </a:xfrm>
          <a:prstGeom prst="rect">
            <a:avLst/>
          </a:prstGeom>
          <a:noFill/>
        </p:spPr>
      </p:pic>
    </p:spTree>
    <p:extLst>
      <p:ext uri="{BB962C8B-B14F-4D97-AF65-F5344CB8AC3E}">
        <p14:creationId xmlns:p14="http://schemas.microsoft.com/office/powerpoint/2010/main" val="27745227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235972" name="Rectangle 4"/>
          <p:cNvSpPr>
            <a:spLocks noGrp="1" noChangeArrowheads="1"/>
          </p:cNvSpPr>
          <p:nvPr>
            <p:ph type="title"/>
          </p:nvPr>
        </p:nvSpPr>
        <p:spPr/>
        <p:txBody>
          <a:bodyPr/>
          <a:lstStyle/>
          <a:p>
            <a:r>
              <a:rPr lang="en-US" dirty="0"/>
              <a:t>Ecological Succession</a:t>
            </a:r>
          </a:p>
        </p:txBody>
      </p:sp>
      <p:sp>
        <p:nvSpPr>
          <p:cNvPr id="1235973" name="Rectangle 5"/>
          <p:cNvSpPr>
            <a:spLocks noGrp="1" noChangeArrowheads="1"/>
          </p:cNvSpPr>
          <p:nvPr>
            <p:ph type="body" idx="1"/>
          </p:nvPr>
        </p:nvSpPr>
        <p:spPr>
          <a:noFill/>
        </p:spPr>
        <p:txBody>
          <a:bodyPr>
            <a:normAutofit fontScale="92500"/>
          </a:bodyPr>
          <a:lstStyle/>
          <a:p>
            <a:r>
              <a:rPr lang="en-US" dirty="0"/>
              <a:t>The decomposition of the whale’s body </a:t>
            </a:r>
            <a:r>
              <a:rPr lang="en-US" b="1" dirty="0"/>
              <a:t>enriches</a:t>
            </a:r>
            <a:r>
              <a:rPr lang="en-US" dirty="0"/>
              <a:t> the surrounding sediments with </a:t>
            </a:r>
            <a:r>
              <a:rPr lang="en-US" b="1" dirty="0"/>
              <a:t>nutrients</a:t>
            </a:r>
            <a:r>
              <a:rPr lang="en-US" dirty="0"/>
              <a:t>.</a:t>
            </a:r>
          </a:p>
          <a:p>
            <a:r>
              <a:rPr lang="en-US" dirty="0"/>
              <a:t>When only the </a:t>
            </a:r>
            <a:r>
              <a:rPr lang="en-US" b="1" dirty="0"/>
              <a:t>skeleton remains</a:t>
            </a:r>
            <a:r>
              <a:rPr lang="en-US" dirty="0"/>
              <a:t>, heterotrophic bacteria </a:t>
            </a:r>
            <a:r>
              <a:rPr lang="en-US" b="1" dirty="0"/>
              <a:t>decompose oils</a:t>
            </a:r>
            <a:r>
              <a:rPr lang="en-US" dirty="0"/>
              <a:t> in the whale bones.</a:t>
            </a:r>
          </a:p>
          <a:p>
            <a:r>
              <a:rPr lang="en-US" dirty="0"/>
              <a:t>This releases compounds that serve as </a:t>
            </a:r>
            <a:r>
              <a:rPr lang="en-US" b="1" dirty="0"/>
              <a:t>energy sources</a:t>
            </a:r>
            <a:r>
              <a:rPr lang="en-US" dirty="0"/>
              <a:t> for </a:t>
            </a:r>
            <a:r>
              <a:rPr lang="en-US" b="1" dirty="0"/>
              <a:t>chemosynthetic</a:t>
            </a:r>
            <a:r>
              <a:rPr lang="en-US" dirty="0"/>
              <a:t> autotrophs. </a:t>
            </a:r>
          </a:p>
          <a:p>
            <a:r>
              <a:rPr lang="en-US" dirty="0"/>
              <a:t>The chemosynthetic bacteria support a diverse community of organisms.</a:t>
            </a:r>
          </a:p>
        </p:txBody>
      </p:sp>
    </p:spTree>
    <p:extLst>
      <p:ext uri="{BB962C8B-B14F-4D97-AF65-F5344CB8AC3E}">
        <p14:creationId xmlns:p14="http://schemas.microsoft.com/office/powerpoint/2010/main" val="6366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597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597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59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457200" y="1417638"/>
            <a:ext cx="8229600" cy="5410200"/>
          </a:xfrm>
        </p:spPr>
        <p:txBody>
          <a:bodyPr>
            <a:normAutofit fontScale="85000" lnSpcReduction="20000"/>
          </a:bodyPr>
          <a:lstStyle/>
          <a:p>
            <a:pPr>
              <a:defRPr/>
            </a:pPr>
            <a:r>
              <a:rPr lang="en-US" altLang="en-US" sz="3600" dirty="0" smtClean="0"/>
              <a:t>A biome is a </a:t>
            </a:r>
            <a:r>
              <a:rPr lang="en-US" altLang="en-US" sz="3600" b="1" dirty="0" smtClean="0"/>
              <a:t>complex</a:t>
            </a:r>
            <a:r>
              <a:rPr lang="en-US" altLang="en-US" sz="3600" dirty="0" smtClean="0"/>
              <a:t> of terrestrial communities that covers a </a:t>
            </a:r>
            <a:r>
              <a:rPr lang="en-US" altLang="en-US" sz="3600" b="1" dirty="0" smtClean="0"/>
              <a:t>large range </a:t>
            </a:r>
            <a:r>
              <a:rPr lang="en-US" altLang="en-US" sz="3600" dirty="0" smtClean="0"/>
              <a:t>and is determined by certain </a:t>
            </a:r>
            <a:r>
              <a:rPr lang="en-US" altLang="en-US" sz="3600" b="1" dirty="0" smtClean="0"/>
              <a:t>soil and climate </a:t>
            </a:r>
            <a:r>
              <a:rPr lang="en-US" altLang="en-US" sz="3600" dirty="0" smtClean="0"/>
              <a:t>conditions.</a:t>
            </a:r>
          </a:p>
          <a:p>
            <a:pPr lvl="1">
              <a:buFont typeface="Arial"/>
              <a:buChar char="•"/>
              <a:defRPr/>
            </a:pPr>
            <a:r>
              <a:rPr lang="en-US" altLang="en-US" dirty="0" smtClean="0"/>
              <a:t>Organisms exhibit </a:t>
            </a:r>
            <a:r>
              <a:rPr lang="en-US" altLang="en-US" b="1" dirty="0" smtClean="0"/>
              <a:t>variations in tolerance</a:t>
            </a:r>
            <a:r>
              <a:rPr lang="en-US" altLang="en-US" dirty="0" smtClean="0"/>
              <a:t>, or differences in their ability to survive and reproduce in conditions that are different from their optimal conditions.</a:t>
            </a:r>
          </a:p>
          <a:p>
            <a:pPr lvl="2">
              <a:defRPr/>
            </a:pPr>
            <a:r>
              <a:rPr lang="en-US" altLang="en-US" sz="2800" dirty="0" smtClean="0"/>
              <a:t>Example: Plants in the desert can tolerate a wide range of temperatures, while plants in the tropics cannot withstand much variation in temperature at all</a:t>
            </a:r>
          </a:p>
          <a:p>
            <a:pPr>
              <a:defRPr/>
            </a:pPr>
            <a:r>
              <a:rPr lang="en-US" altLang="en-US" sz="3600" b="1" dirty="0" smtClean="0"/>
              <a:t>Microclimates</a:t>
            </a:r>
            <a:r>
              <a:rPr lang="en-US" altLang="en-US" sz="3600" dirty="0" smtClean="0"/>
              <a:t> exists within larger Biomes.</a:t>
            </a:r>
          </a:p>
          <a:p>
            <a:pPr lvl="1">
              <a:buFont typeface="Arial"/>
              <a:buChar char="•"/>
              <a:defRPr/>
            </a:pPr>
            <a:r>
              <a:rPr lang="en-US" altLang="en-US" dirty="0" smtClean="0"/>
              <a:t>A small area that has a </a:t>
            </a:r>
            <a:r>
              <a:rPr lang="en-US" altLang="en-US" b="1" dirty="0" smtClean="0"/>
              <a:t>different climate </a:t>
            </a:r>
            <a:r>
              <a:rPr lang="en-US" altLang="en-US" dirty="0" smtClean="0"/>
              <a:t>than the area around it is called a microclimate</a:t>
            </a:r>
          </a:p>
          <a:p>
            <a:pPr lvl="2">
              <a:defRPr/>
            </a:pPr>
            <a:r>
              <a:rPr lang="en-US" altLang="en-US" sz="2800" dirty="0" smtClean="0"/>
              <a:t>Some organisms depend on these localized microclimates</a:t>
            </a:r>
          </a:p>
        </p:txBody>
      </p:sp>
      <p:sp>
        <p:nvSpPr>
          <p:cNvPr id="3" name="Rectangle 4"/>
          <p:cNvSpPr>
            <a:spLocks noGrp="1" noChangeArrowheads="1"/>
          </p:cNvSpPr>
          <p:nvPr>
            <p:ph type="title"/>
          </p:nvPr>
        </p:nvSpPr>
        <p:spPr>
          <a:xfrm>
            <a:off x="457200" y="274638"/>
            <a:ext cx="8229600" cy="1143000"/>
          </a:xfrm>
        </p:spPr>
        <p:txBody>
          <a:bodyPr/>
          <a:lstStyle/>
          <a:p>
            <a:r>
              <a:rPr lang="en-US" dirty="0" smtClean="0"/>
              <a:t>Biomes</a:t>
            </a:r>
            <a:endParaRPr lang="en-US" dirty="0"/>
          </a:p>
        </p:txBody>
      </p:sp>
    </p:spTree>
    <p:extLst>
      <p:ext uri="{BB962C8B-B14F-4D97-AF65-F5344CB8AC3E}">
        <p14:creationId xmlns:p14="http://schemas.microsoft.com/office/powerpoint/2010/main" val="3986053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dissolve">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dissolve">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dissolve">
                                      <p:cBhvr>
                                        <p:cTn id="17" dur="500"/>
                                        <p:tgtEl>
                                          <p:spTgt spid="68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edge">
                                      <p:cBhvr>
                                        <p:cTn id="22" dur="2000"/>
                                        <p:tgtEl>
                                          <p:spTgt spid="68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wedge">
                                      <p:cBhvr>
                                        <p:cTn id="27" dur="2000"/>
                                        <p:tgtEl>
                                          <p:spTgt spid="68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wedge">
                                      <p:cBhvr>
                                        <p:cTn id="32" dur="20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p:txBody>
          <a:bodyPr/>
          <a:lstStyle/>
          <a:p>
            <a:pPr eaLnBrk="1" hangingPunct="1"/>
            <a:r>
              <a:rPr lang="en-US" dirty="0">
                <a:latin typeface="Times New Roman" charset="0"/>
              </a:rPr>
              <a:t>Ten Major Biomes of the </a:t>
            </a:r>
            <a:r>
              <a:rPr lang="en-US" dirty="0" smtClean="0">
                <a:latin typeface="Times New Roman" charset="0"/>
              </a:rPr>
              <a:t>world</a:t>
            </a:r>
            <a:r>
              <a:rPr lang="en-US" dirty="0">
                <a:latin typeface="Times New Roman" charset="0"/>
              </a:rPr>
              <a:t> </a:t>
            </a:r>
            <a:r>
              <a:rPr lang="en-US" dirty="0" smtClean="0">
                <a:latin typeface="Times New Roman" charset="0"/>
              </a:rPr>
              <a:t>worksheet</a:t>
            </a:r>
          </a:p>
          <a:p>
            <a:pPr eaLnBrk="1" hangingPunct="1"/>
            <a:r>
              <a:rPr lang="en-US" dirty="0" smtClean="0">
                <a:latin typeface="Times New Roman" charset="0"/>
              </a:rPr>
              <a:t>Use your Textbook pages (100-104) to complete the chart</a:t>
            </a:r>
            <a:endParaRPr lang="en-US" dirty="0">
              <a:latin typeface="Times New Roman" charset="0"/>
            </a:endParaRPr>
          </a:p>
        </p:txBody>
      </p:sp>
      <p:sp>
        <p:nvSpPr>
          <p:cNvPr id="3" name="Rectangle 4"/>
          <p:cNvSpPr>
            <a:spLocks noGrp="1" noChangeArrowheads="1"/>
          </p:cNvSpPr>
          <p:nvPr>
            <p:ph type="title"/>
          </p:nvPr>
        </p:nvSpPr>
        <p:spPr>
          <a:xfrm>
            <a:off x="457200" y="274638"/>
            <a:ext cx="8229600" cy="1143000"/>
          </a:xfrm>
        </p:spPr>
        <p:txBody>
          <a:bodyPr/>
          <a:lstStyle/>
          <a:p>
            <a:r>
              <a:rPr lang="en-US" dirty="0" smtClean="0"/>
              <a:t>10 Terrestrial Biomes</a:t>
            </a:r>
            <a:endParaRPr lang="en-US" dirty="0"/>
          </a:p>
        </p:txBody>
      </p:sp>
    </p:spTree>
    <p:extLst>
      <p:ext uri="{BB962C8B-B14F-4D97-AF65-F5344CB8AC3E}">
        <p14:creationId xmlns:p14="http://schemas.microsoft.com/office/powerpoint/2010/main" val="21938222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434" name="Group 538"/>
          <p:cNvGraphicFramePr>
            <a:graphicFrameLocks noGrp="1"/>
          </p:cNvGraphicFramePr>
          <p:nvPr>
            <p:extLst>
              <p:ext uri="{D42A27DB-BD31-4B8C-83A1-F6EECF244321}">
                <p14:modId xmlns:p14="http://schemas.microsoft.com/office/powerpoint/2010/main" val="1211492337"/>
              </p:ext>
            </p:extLst>
          </p:nvPr>
        </p:nvGraphicFramePr>
        <p:xfrm>
          <a:off x="0" y="0"/>
          <a:ext cx="9144000" cy="7013573"/>
        </p:xfrm>
        <a:graphic>
          <a:graphicData uri="http://schemas.openxmlformats.org/drawingml/2006/table">
            <a:tbl>
              <a:tblPr/>
              <a:tblGrid>
                <a:gridCol w="1633538"/>
                <a:gridCol w="1438275"/>
                <a:gridCol w="1489075"/>
                <a:gridCol w="1117600"/>
                <a:gridCol w="1168400"/>
                <a:gridCol w="1149350"/>
                <a:gridCol w="1147762"/>
              </a:tblGrid>
              <a:tr h="723900">
                <a:tc gridSpan="7">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a:ln>
                            <a:noFill/>
                          </a:ln>
                          <a:solidFill>
                            <a:schemeClr val="tx1"/>
                          </a:solidFill>
                          <a:effectLst/>
                          <a:latin typeface="Tahoma" charset="0"/>
                          <a:ea typeface="ＭＳ Ｐゴシック" charset="0"/>
                        </a:rPr>
                        <a:t>Ten </a:t>
                      </a:r>
                      <a:r>
                        <a:rPr kumimoji="0" lang="en-US" sz="2800" b="1" i="0" u="none" strike="noStrike" cap="none" normalizeH="0" baseline="0" dirty="0" smtClean="0">
                          <a:ln>
                            <a:noFill/>
                          </a:ln>
                          <a:solidFill>
                            <a:schemeClr val="tx1"/>
                          </a:solidFill>
                          <a:effectLst/>
                          <a:latin typeface="Tahoma" charset="0"/>
                          <a:ea typeface="ＭＳ Ｐゴシック" charset="0"/>
                        </a:rPr>
                        <a:t>Major </a:t>
                      </a:r>
                      <a:r>
                        <a:rPr kumimoji="0" lang="en-US" sz="2800" b="1" i="0" u="none" strike="noStrike" cap="none" normalizeH="0" baseline="0" dirty="0">
                          <a:ln>
                            <a:noFill/>
                          </a:ln>
                          <a:solidFill>
                            <a:schemeClr val="tx1"/>
                          </a:solidFill>
                          <a:effectLst/>
                          <a:latin typeface="Tahoma" charset="0"/>
                          <a:ea typeface="ＭＳ Ｐゴシック" charset="0"/>
                        </a:rPr>
                        <a:t>Terrestrial Biomes of the World</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62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GillSans ExtraBold" charset="0"/>
                          <a:ea typeface="Batang" charset="0"/>
                          <a:cs typeface="Times New Roman" charset="0"/>
                        </a:rPr>
                        <a:t>Biome</a:t>
                      </a:r>
                      <a:endParaRPr kumimoji="0" lang="en-US" sz="1000" b="0" i="0" u="none" strike="noStrike" cap="none" normalizeH="0" baseline="0" dirty="0">
                        <a:ln>
                          <a:noFill/>
                        </a:ln>
                        <a:solidFill>
                          <a:schemeClr val="tx1"/>
                        </a:solidFill>
                        <a:effectLst/>
                        <a:latin typeface="Times New Roman"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GillSans ExtraBold" charset="0"/>
                          <a:ea typeface="Batang" charset="0"/>
                          <a:cs typeface="Times New Roman" charset="0"/>
                        </a:rPr>
                        <a:t>Precipitation</a:t>
                      </a:r>
                      <a:endParaRPr kumimoji="0" lang="en-US" sz="1800" b="0" i="0" u="none" strike="noStrike" cap="none" normalizeH="0" baseline="0" dirty="0">
                        <a:ln>
                          <a:noFill/>
                        </a:ln>
                        <a:solidFill>
                          <a:schemeClr val="tx1"/>
                        </a:solidFill>
                        <a:effectLst/>
                        <a:latin typeface="Tahoma"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GillSans ExtraBold" charset="0"/>
                          <a:ea typeface="Batang" charset="0"/>
                          <a:cs typeface="Times New Roman" charset="0"/>
                        </a:rPr>
                        <a:t>Temperature</a:t>
                      </a:r>
                      <a:endParaRPr kumimoji="0" lang="en-US" sz="1800" b="0" i="0" u="none" strike="noStrike" cap="none" normalizeH="0" baseline="0" dirty="0">
                        <a:ln>
                          <a:noFill/>
                        </a:ln>
                        <a:solidFill>
                          <a:schemeClr val="tx1"/>
                        </a:solidFill>
                        <a:effectLst/>
                        <a:latin typeface="Tahoma"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GillSans ExtraBold" charset="0"/>
                          <a:ea typeface="Batang" charset="0"/>
                          <a:cs typeface="Times New Roman" charset="0"/>
                        </a:rPr>
                        <a:t>Soil</a:t>
                      </a:r>
                      <a:endParaRPr kumimoji="0" lang="en-US" sz="1800" b="0" i="0" u="none" strike="noStrike" cap="none" normalizeH="0" baseline="0" dirty="0">
                        <a:ln>
                          <a:noFill/>
                        </a:ln>
                        <a:solidFill>
                          <a:schemeClr val="tx1"/>
                        </a:solidFill>
                        <a:effectLst/>
                        <a:latin typeface="Tahoma"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smtClean="0">
                          <a:ln>
                            <a:noFill/>
                          </a:ln>
                          <a:solidFill>
                            <a:schemeClr val="tx1"/>
                          </a:solidFill>
                          <a:effectLst/>
                          <a:latin typeface="GillSans ExtraBold" charset="0"/>
                          <a:ea typeface="Batang" charset="0"/>
                          <a:cs typeface="Times New Roman" charset="0"/>
                        </a:rPr>
                        <a:t>Dominant </a:t>
                      </a:r>
                      <a:r>
                        <a:rPr kumimoji="0" lang="en-US" sz="1200" b="1" i="0" u="none" strike="noStrike" cap="none" normalizeH="0" baseline="0" dirty="0" err="1" smtClean="0">
                          <a:ln>
                            <a:noFill/>
                          </a:ln>
                          <a:solidFill>
                            <a:schemeClr val="tx1"/>
                          </a:solidFill>
                          <a:effectLst/>
                          <a:latin typeface="GillSans ExtraBold" charset="0"/>
                          <a:ea typeface="Batang" charset="0"/>
                          <a:cs typeface="Times New Roman" charset="0"/>
                        </a:rPr>
                        <a:t>Wildllife</a:t>
                      </a:r>
                      <a:endParaRPr kumimoji="0" lang="en-US" sz="1800" b="0" i="0" u="none" strike="noStrike" cap="none" normalizeH="0" baseline="0" dirty="0">
                        <a:ln>
                          <a:noFill/>
                        </a:ln>
                        <a:solidFill>
                          <a:schemeClr val="tx1"/>
                        </a:solidFill>
                        <a:effectLst/>
                        <a:latin typeface="Tahoma"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tab pos="87313" algn="l"/>
                        </a:tabLst>
                      </a:pPr>
                      <a:r>
                        <a:rPr kumimoji="0" lang="en-US" sz="1200" b="1" i="0" u="none" strike="noStrike" cap="none" normalizeH="0" baseline="0" dirty="0" smtClean="0">
                          <a:ln>
                            <a:noFill/>
                          </a:ln>
                          <a:solidFill>
                            <a:schemeClr val="tx1"/>
                          </a:solidFill>
                          <a:effectLst/>
                          <a:latin typeface="GillSans ExtraBold" charset="0"/>
                          <a:ea typeface="Batang" charset="0"/>
                          <a:cs typeface="Times New Roman" charset="0"/>
                        </a:rPr>
                        <a:t>Dominant plants</a:t>
                      </a:r>
                      <a:endParaRPr kumimoji="0" lang="en-US" sz="1800" b="0" i="0" u="none" strike="noStrike" cap="none" normalizeH="0" baseline="0" dirty="0">
                        <a:ln>
                          <a:noFill/>
                        </a:ln>
                        <a:solidFill>
                          <a:schemeClr val="tx1"/>
                        </a:solidFill>
                        <a:effectLst/>
                        <a:latin typeface="Tahoma"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smtClean="0">
                          <a:ln>
                            <a:noFill/>
                          </a:ln>
                          <a:solidFill>
                            <a:schemeClr val="tx1"/>
                          </a:solidFill>
                          <a:effectLst/>
                          <a:latin typeface="GillSans ExtraBold" charset="0"/>
                          <a:ea typeface="Batang" charset="0"/>
                          <a:cs typeface="Times New Roman" charset="0"/>
                        </a:rPr>
                        <a:t>Geographic</a:t>
                      </a:r>
                      <a:br>
                        <a:rPr kumimoji="0" lang="en-US" sz="1200" b="1" i="0" u="none" strike="noStrike" cap="none" normalizeH="0" baseline="0" dirty="0" smtClean="0">
                          <a:ln>
                            <a:noFill/>
                          </a:ln>
                          <a:solidFill>
                            <a:schemeClr val="tx1"/>
                          </a:solidFill>
                          <a:effectLst/>
                          <a:latin typeface="GillSans ExtraBold" charset="0"/>
                          <a:ea typeface="Batang" charset="0"/>
                          <a:cs typeface="Times New Roman" charset="0"/>
                        </a:rPr>
                      </a:br>
                      <a:r>
                        <a:rPr kumimoji="0" lang="en-US" sz="1200" b="1" i="0" u="none" strike="noStrike" cap="none" normalizeH="0" baseline="0" dirty="0" smtClean="0">
                          <a:ln>
                            <a:noFill/>
                          </a:ln>
                          <a:solidFill>
                            <a:schemeClr val="tx1"/>
                          </a:solidFill>
                          <a:effectLst/>
                          <a:latin typeface="GillSans ExtraBold" charset="0"/>
                          <a:ea typeface="Batang" charset="0"/>
                          <a:cs typeface="Times New Roman" charset="0"/>
                        </a:rPr>
                        <a:t>Distribution</a:t>
                      </a:r>
                      <a:endParaRPr kumimoji="0" lang="en-US" sz="1800" b="0" i="0" u="none" strike="noStrike" cap="none" normalizeH="0" baseline="0" dirty="0">
                        <a:ln>
                          <a:noFill/>
                        </a:ln>
                        <a:solidFill>
                          <a:schemeClr val="tx1"/>
                        </a:solidFill>
                        <a:effectLst/>
                        <a:latin typeface="Tahoma"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imes New Roman" charset="0"/>
                          <a:ea typeface="Batang" charset="0"/>
                          <a:cs typeface="Times New Roman" charset="0"/>
                        </a:rPr>
                        <a:t>Tropical Rain Forest</a:t>
                      </a:r>
                      <a:endParaRPr kumimoji="0" lang="en-US" sz="1000" b="1" i="0" u="none" strike="noStrike" cap="none" normalizeH="0" baseline="0" dirty="0">
                        <a:ln>
                          <a:noFill/>
                        </a:ln>
                        <a:solidFill>
                          <a:schemeClr val="tx1"/>
                        </a:solidFill>
                        <a:effectLst/>
                        <a:latin typeface="Times New Roman"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dirty="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imes New Roman" charset="0"/>
                          <a:ea typeface="Batang" charset="0"/>
                          <a:cs typeface="Times New Roman" charset="0"/>
                        </a:rPr>
                        <a:t>Tropical Dry Forest</a:t>
                      </a:r>
                      <a:endParaRPr kumimoji="0" lang="en-US" sz="1000" b="1" i="0" u="none" strike="noStrike" cap="none" normalizeH="0" baseline="0" dirty="0">
                        <a:ln>
                          <a:noFill/>
                        </a:ln>
                        <a:solidFill>
                          <a:schemeClr val="tx1"/>
                        </a:solidFill>
                        <a:effectLst/>
                        <a:latin typeface="Times New Roman"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imes New Roman" charset="0"/>
                          <a:ea typeface="Batang" charset="0"/>
                          <a:cs typeface="Times New Roman" charset="0"/>
                        </a:rPr>
                        <a:t>Tropical Savanna</a:t>
                      </a:r>
                      <a:endParaRPr kumimoji="0" lang="en-US" sz="1000" b="1" i="0" u="none" strike="noStrike" cap="none" normalizeH="0" baseline="0" dirty="0">
                        <a:ln>
                          <a:noFill/>
                        </a:ln>
                        <a:solidFill>
                          <a:schemeClr val="tx1"/>
                        </a:solidFill>
                        <a:effectLst/>
                        <a:latin typeface="Times New Roman"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imes New Roman" charset="0"/>
                          <a:ea typeface="Batang" charset="0"/>
                          <a:cs typeface="Times New Roman" charset="0"/>
                        </a:rPr>
                        <a:t>Desert</a:t>
                      </a:r>
                      <a:endParaRPr kumimoji="0" lang="en-US" sz="1000" b="1" i="0" u="none" strike="noStrike" cap="none" normalizeH="0" baseline="0" dirty="0">
                        <a:ln>
                          <a:noFill/>
                        </a:ln>
                        <a:solidFill>
                          <a:schemeClr val="tx1"/>
                        </a:solidFill>
                        <a:effectLst/>
                        <a:latin typeface="Times New Roman"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imes New Roman" charset="0"/>
                          <a:ea typeface="Batang" charset="0"/>
                          <a:cs typeface="Times New Roman" charset="0"/>
                        </a:rPr>
                        <a:t>Temperate Grassland</a:t>
                      </a:r>
                      <a:endParaRPr kumimoji="0" lang="en-US" sz="1000" b="1" i="0" u="none" strike="noStrike" cap="none" normalizeH="0" baseline="0" dirty="0">
                        <a:ln>
                          <a:noFill/>
                        </a:ln>
                        <a:solidFill>
                          <a:schemeClr val="tx1"/>
                        </a:solidFill>
                        <a:effectLst/>
                        <a:latin typeface="Times New Roman"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imes New Roman" charset="0"/>
                          <a:ea typeface="Batang" charset="0"/>
                          <a:cs typeface="Times New Roman" charset="0"/>
                        </a:rPr>
                        <a:t>Temperate woodland and Shrub land</a:t>
                      </a:r>
                      <a:endParaRPr kumimoji="0" lang="en-US" sz="1000" b="1" i="0" u="none" strike="noStrike" cap="none" normalizeH="0" baseline="0" dirty="0">
                        <a:ln>
                          <a:noFill/>
                        </a:ln>
                        <a:solidFill>
                          <a:schemeClr val="tx1"/>
                        </a:solidFill>
                        <a:effectLst/>
                        <a:latin typeface="Times New Roman"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imes New Roman" charset="0"/>
                          <a:ea typeface="Batang" charset="0"/>
                          <a:cs typeface="Times New Roman" charset="0"/>
                        </a:rPr>
                        <a:t>Temperate Forest</a:t>
                      </a:r>
                      <a:endParaRPr kumimoji="0" lang="en-US" sz="1000" b="1" i="0" u="none" strike="noStrike" cap="none" normalizeH="0" baseline="0" dirty="0">
                        <a:ln>
                          <a:noFill/>
                        </a:ln>
                        <a:solidFill>
                          <a:schemeClr val="tx1"/>
                        </a:solidFill>
                        <a:effectLst/>
                        <a:latin typeface="Times New Roman"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imes New Roman" charset="0"/>
                          <a:ea typeface="Batang" charset="0"/>
                          <a:cs typeface="Times New Roman" charset="0"/>
                        </a:rPr>
                        <a:t>Northwestern Coniferous Forest</a:t>
                      </a:r>
                      <a:endParaRPr kumimoji="0" lang="en-US" sz="1000" b="1" i="0" u="none" strike="noStrike" cap="none" normalizeH="0" baseline="0" dirty="0">
                        <a:ln>
                          <a:noFill/>
                        </a:ln>
                        <a:solidFill>
                          <a:schemeClr val="tx1"/>
                        </a:solidFill>
                        <a:effectLst/>
                        <a:latin typeface="Times New Roman"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imes New Roman" charset="0"/>
                          <a:ea typeface="Batang" charset="0"/>
                          <a:cs typeface="Times New Roman" charset="0"/>
                        </a:rPr>
                        <a:t>Boreal Forest</a:t>
                      </a:r>
                      <a:endParaRPr kumimoji="0" lang="en-US" sz="1000" b="1" i="0" u="none" strike="noStrike" cap="none" normalizeH="0" baseline="0" dirty="0">
                        <a:ln>
                          <a:noFill/>
                        </a:ln>
                        <a:solidFill>
                          <a:schemeClr val="tx1"/>
                        </a:solidFill>
                        <a:effectLst/>
                        <a:latin typeface="Times New Roman"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dirty="0">
                          <a:ln>
                            <a:noFill/>
                          </a:ln>
                          <a:solidFill>
                            <a:schemeClr val="tx1"/>
                          </a:solidFill>
                          <a:effectLst/>
                          <a:latin typeface="Times New Roman" charset="0"/>
                          <a:ea typeface="Batang" charset="0"/>
                          <a:cs typeface="Times New Roman" charset="0"/>
                        </a:rPr>
                        <a:t>Tundra</a:t>
                      </a:r>
                      <a:endParaRPr kumimoji="0" lang="en-US" sz="1000" b="1" i="0" u="none" strike="noStrike" cap="none" normalizeH="0" baseline="0" dirty="0">
                        <a:ln>
                          <a:noFill/>
                        </a:ln>
                        <a:solidFill>
                          <a:schemeClr val="tx1"/>
                        </a:solidFill>
                        <a:effectLst/>
                        <a:latin typeface="Times New Roman" charset="0"/>
                        <a:ea typeface="Batang" charset="0"/>
                        <a:cs typeface="Times New Roman"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dirty="0">
                        <a:ln>
                          <a:noFill/>
                        </a:ln>
                        <a:solidFill>
                          <a:schemeClr val="tx1"/>
                        </a:solidFill>
                        <a:effectLst>
                          <a:outerShdw blurRad="38100" dist="38100" dir="2700000" algn="tl">
                            <a:srgbClr val="46464A"/>
                          </a:outerShdw>
                        </a:effectLst>
                        <a:latin typeface="Tahoma" charset="0"/>
                        <a:ea typeface="ＭＳ Ｐゴシック"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5398" name="Rectangle 537"/>
          <p:cNvSpPr>
            <a:spLocks noChangeArrowheads="1"/>
          </p:cNvSpPr>
          <p:nvPr/>
        </p:nvSpPr>
        <p:spPr bwMode="auto">
          <a:xfrm>
            <a:off x="0" y="6411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endParaRPr lang="en-US" sz="1800"/>
          </a:p>
        </p:txBody>
      </p:sp>
    </p:spTree>
    <p:extLst>
      <p:ext uri="{BB962C8B-B14F-4D97-AF65-F5344CB8AC3E}">
        <p14:creationId xmlns:p14="http://schemas.microsoft.com/office/powerpoint/2010/main" val="1147443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Zones</a:t>
            </a:r>
            <a:endParaRPr lang="en-US" dirty="0"/>
          </a:p>
        </p:txBody>
      </p:sp>
      <p:sp>
        <p:nvSpPr>
          <p:cNvPr id="3" name="Content Placeholder 2"/>
          <p:cNvSpPr>
            <a:spLocks noGrp="1"/>
          </p:cNvSpPr>
          <p:nvPr>
            <p:ph idx="1"/>
          </p:nvPr>
        </p:nvSpPr>
        <p:spPr>
          <a:xfrm>
            <a:off x="457200" y="1417638"/>
            <a:ext cx="8229600" cy="5279195"/>
          </a:xfrm>
        </p:spPr>
        <p:txBody>
          <a:bodyPr>
            <a:normAutofit fontScale="70000" lnSpcReduction="20000"/>
          </a:bodyPr>
          <a:lstStyle/>
          <a:p>
            <a:pPr marL="0" indent="0">
              <a:buNone/>
            </a:pPr>
            <a:r>
              <a:rPr lang="en-US" sz="4600" dirty="0"/>
              <a:t>As a result of differences in </a:t>
            </a:r>
            <a:r>
              <a:rPr lang="en-US" sz="4600" b="1" dirty="0"/>
              <a:t>latitude</a:t>
            </a:r>
            <a:r>
              <a:rPr lang="en-US" sz="4600" dirty="0"/>
              <a:t> and thus the </a:t>
            </a:r>
            <a:r>
              <a:rPr lang="en-US" sz="4600" b="1" dirty="0"/>
              <a:t>angle of heating</a:t>
            </a:r>
            <a:r>
              <a:rPr lang="en-US" sz="4600" dirty="0"/>
              <a:t>, Earth has three main climate zones: </a:t>
            </a:r>
            <a:endParaRPr lang="en-CA" sz="4600" dirty="0"/>
          </a:p>
          <a:p>
            <a:r>
              <a:rPr lang="en-US" sz="3400" b="1" dirty="0" smtClean="0"/>
              <a:t>Polar </a:t>
            </a:r>
            <a:r>
              <a:rPr lang="en-US" sz="3400" b="1" dirty="0"/>
              <a:t>zones:</a:t>
            </a:r>
            <a:r>
              <a:rPr lang="en-US" sz="3400" dirty="0"/>
              <a:t> </a:t>
            </a:r>
            <a:r>
              <a:rPr lang="en-US" sz="3400" b="1" dirty="0"/>
              <a:t>cold</a:t>
            </a:r>
            <a:r>
              <a:rPr lang="en-US" sz="3400" dirty="0"/>
              <a:t> areas where the sun’s rays strike Earth at </a:t>
            </a:r>
            <a:r>
              <a:rPr lang="en-US" sz="3400" b="1" dirty="0"/>
              <a:t>very low </a:t>
            </a:r>
            <a:r>
              <a:rPr lang="en-US" sz="3400" dirty="0"/>
              <a:t>angle. These zones are near the North and South </a:t>
            </a:r>
            <a:r>
              <a:rPr lang="en-US" sz="3400" b="1" dirty="0"/>
              <a:t>poles</a:t>
            </a:r>
            <a:r>
              <a:rPr lang="en-US" sz="3400" dirty="0"/>
              <a:t>, between </a:t>
            </a:r>
            <a:r>
              <a:rPr lang="en-US" sz="3400" b="1" dirty="0"/>
              <a:t>66.5</a:t>
            </a:r>
            <a:r>
              <a:rPr lang="en-US" sz="3400" b="1" dirty="0">
                <a:sym typeface="Symbol"/>
              </a:rPr>
              <a:t></a:t>
            </a:r>
            <a:r>
              <a:rPr lang="en-US" sz="3400" b="1" dirty="0"/>
              <a:t> and 90</a:t>
            </a:r>
            <a:r>
              <a:rPr lang="en-US" sz="3400" b="1" dirty="0">
                <a:sym typeface="Symbol"/>
              </a:rPr>
              <a:t></a:t>
            </a:r>
            <a:r>
              <a:rPr lang="en-US" sz="3400" dirty="0"/>
              <a:t>, both North and South.</a:t>
            </a:r>
            <a:endParaRPr lang="en-CA" sz="3400" dirty="0"/>
          </a:p>
          <a:p>
            <a:r>
              <a:rPr lang="en-US" sz="3400" b="1" dirty="0" smtClean="0"/>
              <a:t>Temperate </a:t>
            </a:r>
            <a:r>
              <a:rPr lang="en-US" sz="3400" b="1" dirty="0"/>
              <a:t>zones:</a:t>
            </a:r>
            <a:r>
              <a:rPr lang="en-US" sz="3400" dirty="0"/>
              <a:t> between the polar and tropical zones. The temperature in these zones ranges from </a:t>
            </a:r>
            <a:r>
              <a:rPr lang="en-US" sz="3400" b="1" dirty="0"/>
              <a:t>hot to cold</a:t>
            </a:r>
            <a:r>
              <a:rPr lang="en-US" sz="3400" dirty="0"/>
              <a:t>, depending on the </a:t>
            </a:r>
            <a:r>
              <a:rPr lang="en-US" sz="3400" b="1" dirty="0"/>
              <a:t>season</a:t>
            </a:r>
            <a:r>
              <a:rPr lang="en-US" sz="3400" dirty="0"/>
              <a:t>. This depends on the changing angle of the sun over the course of the year. </a:t>
            </a:r>
            <a:endParaRPr lang="en-CA" sz="3400" dirty="0"/>
          </a:p>
          <a:p>
            <a:r>
              <a:rPr lang="en-US" sz="3400" b="1" dirty="0" smtClean="0"/>
              <a:t>Tropical </a:t>
            </a:r>
            <a:r>
              <a:rPr lang="en-US" sz="3400" b="1" dirty="0"/>
              <a:t>zones:</a:t>
            </a:r>
            <a:r>
              <a:rPr lang="en-US" sz="3400" dirty="0"/>
              <a:t> the area near the </a:t>
            </a:r>
            <a:r>
              <a:rPr lang="en-US" sz="3400" b="1" dirty="0"/>
              <a:t>equator</a:t>
            </a:r>
            <a:r>
              <a:rPr lang="en-US" sz="3400" dirty="0"/>
              <a:t>, between </a:t>
            </a:r>
            <a:r>
              <a:rPr lang="en-US" sz="3400" b="1" dirty="0"/>
              <a:t>23.5</a:t>
            </a:r>
            <a:r>
              <a:rPr lang="en-US" sz="3400" b="1" dirty="0">
                <a:sym typeface="Symbol"/>
              </a:rPr>
              <a:t></a:t>
            </a:r>
            <a:r>
              <a:rPr lang="en-US" sz="3400" b="1" dirty="0"/>
              <a:t> North and 23.5</a:t>
            </a:r>
            <a:r>
              <a:rPr lang="en-US" sz="3400" b="1" dirty="0">
                <a:sym typeface="Symbol"/>
              </a:rPr>
              <a:t></a:t>
            </a:r>
            <a:r>
              <a:rPr lang="en-US" sz="3400" b="1" dirty="0"/>
              <a:t> South latitudes</a:t>
            </a:r>
            <a:r>
              <a:rPr lang="en-US" sz="3400" dirty="0"/>
              <a:t>. The tropics receive direct or nearly direct sunlight year-round, making the climate </a:t>
            </a:r>
            <a:r>
              <a:rPr lang="en-US" sz="3400" b="1" dirty="0"/>
              <a:t>consistently warm</a:t>
            </a:r>
            <a:r>
              <a:rPr lang="en-US" sz="3400" dirty="0" smtClean="0"/>
              <a:t>.</a:t>
            </a:r>
            <a:endParaRPr lang="en-CA" sz="3400" dirty="0"/>
          </a:p>
        </p:txBody>
      </p:sp>
    </p:spTree>
    <p:extLst>
      <p:ext uri="{BB962C8B-B14F-4D97-AF65-F5344CB8AC3E}">
        <p14:creationId xmlns:p14="http://schemas.microsoft.com/office/powerpoint/2010/main" val="775842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Land Areas</a:t>
            </a:r>
            <a:endParaRPr lang="en-US" dirty="0"/>
          </a:p>
        </p:txBody>
      </p:sp>
      <p:sp>
        <p:nvSpPr>
          <p:cNvPr id="3" name="Content Placeholder 2"/>
          <p:cNvSpPr>
            <a:spLocks noGrp="1"/>
          </p:cNvSpPr>
          <p:nvPr>
            <p:ph idx="1"/>
          </p:nvPr>
        </p:nvSpPr>
        <p:spPr/>
        <p:txBody>
          <a:bodyPr/>
          <a:lstStyle/>
          <a:p>
            <a:r>
              <a:rPr lang="en-US" dirty="0" smtClean="0"/>
              <a:t>Mountain Ranges</a:t>
            </a:r>
          </a:p>
          <a:p>
            <a:pPr lvl="1"/>
            <a:r>
              <a:rPr lang="en-US" dirty="0" smtClean="0"/>
              <a:t>Found on all continents</a:t>
            </a:r>
          </a:p>
          <a:p>
            <a:pPr lvl="1"/>
            <a:r>
              <a:rPr lang="en-US" dirty="0" smtClean="0"/>
              <a:t>Abiotic and biotic conditions vary with </a:t>
            </a:r>
            <a:r>
              <a:rPr lang="en-US" b="1" dirty="0" smtClean="0"/>
              <a:t>elevation</a:t>
            </a:r>
          </a:p>
          <a:p>
            <a:pPr lvl="2"/>
            <a:r>
              <a:rPr lang="en-US" dirty="0" smtClean="0"/>
              <a:t>Temperatures</a:t>
            </a:r>
            <a:r>
              <a:rPr lang="en-US" b="1" dirty="0" smtClean="0"/>
              <a:t> drop </a:t>
            </a:r>
            <a:r>
              <a:rPr lang="en-US" dirty="0" smtClean="0"/>
              <a:t>and precipitation </a:t>
            </a:r>
            <a:r>
              <a:rPr lang="en-US" b="1" dirty="0" smtClean="0"/>
              <a:t>increases </a:t>
            </a:r>
            <a:r>
              <a:rPr lang="en-US" dirty="0" smtClean="0"/>
              <a:t>as you move up the mountain</a:t>
            </a:r>
          </a:p>
          <a:p>
            <a:pPr lvl="1"/>
            <a:r>
              <a:rPr lang="en-US" dirty="0" smtClean="0"/>
              <a:t>Rocky mountains: bottom to top</a:t>
            </a:r>
          </a:p>
          <a:p>
            <a:pPr lvl="2"/>
            <a:r>
              <a:rPr lang="en-US" b="1" dirty="0"/>
              <a:t>G</a:t>
            </a:r>
            <a:r>
              <a:rPr lang="en-US" b="1" dirty="0" smtClean="0"/>
              <a:t>rassland </a:t>
            </a:r>
            <a:r>
              <a:rPr lang="en-US" dirty="0" smtClean="0"/>
              <a:t>&gt;Forests of coniferous trees &gt; alpine meadows with </a:t>
            </a:r>
            <a:r>
              <a:rPr lang="en-US" b="1" dirty="0" smtClean="0"/>
              <a:t>wildflowers</a:t>
            </a:r>
            <a:r>
              <a:rPr lang="en-US" dirty="0" smtClean="0"/>
              <a:t> and stunted trees &gt; bare rock with </a:t>
            </a:r>
            <a:r>
              <a:rPr lang="en-US" b="1" dirty="0" smtClean="0"/>
              <a:t>glaciers</a:t>
            </a:r>
            <a:r>
              <a:rPr lang="en-US" dirty="0" smtClean="0"/>
              <a:t> at the top of some mountains</a:t>
            </a:r>
          </a:p>
        </p:txBody>
      </p:sp>
    </p:spTree>
    <p:extLst>
      <p:ext uri="{BB962C8B-B14F-4D97-AF65-F5344CB8AC3E}">
        <p14:creationId xmlns:p14="http://schemas.microsoft.com/office/powerpoint/2010/main" val="34667530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Land Areas</a:t>
            </a:r>
            <a:endParaRPr lang="en-US" dirty="0"/>
          </a:p>
        </p:txBody>
      </p:sp>
      <p:sp>
        <p:nvSpPr>
          <p:cNvPr id="3" name="Content Placeholder 2"/>
          <p:cNvSpPr>
            <a:spLocks noGrp="1"/>
          </p:cNvSpPr>
          <p:nvPr>
            <p:ph idx="1"/>
          </p:nvPr>
        </p:nvSpPr>
        <p:spPr/>
        <p:txBody>
          <a:bodyPr/>
          <a:lstStyle/>
          <a:p>
            <a:r>
              <a:rPr lang="en-US" b="1" dirty="0" smtClean="0"/>
              <a:t>Polar</a:t>
            </a:r>
            <a:r>
              <a:rPr lang="en-US" dirty="0" smtClean="0"/>
              <a:t> Ice Caps</a:t>
            </a:r>
          </a:p>
          <a:p>
            <a:pPr lvl="1"/>
            <a:r>
              <a:rPr lang="en-US" dirty="0"/>
              <a:t>B</a:t>
            </a:r>
            <a:r>
              <a:rPr lang="en-US" dirty="0" smtClean="0"/>
              <a:t>order the </a:t>
            </a:r>
            <a:r>
              <a:rPr lang="en-US" b="1" dirty="0" smtClean="0"/>
              <a:t>tundra</a:t>
            </a:r>
            <a:r>
              <a:rPr lang="en-US" dirty="0" smtClean="0"/>
              <a:t> and polar oceans</a:t>
            </a:r>
          </a:p>
          <a:p>
            <a:pPr lvl="1"/>
            <a:r>
              <a:rPr lang="en-US" dirty="0" smtClean="0"/>
              <a:t>Cold year round, thick ice caps </a:t>
            </a:r>
          </a:p>
          <a:p>
            <a:pPr lvl="2"/>
            <a:r>
              <a:rPr lang="en-US" b="1" dirty="0" smtClean="0"/>
              <a:t>5 km </a:t>
            </a:r>
            <a:r>
              <a:rPr lang="en-US" dirty="0" smtClean="0"/>
              <a:t>thick in places in Antarctica</a:t>
            </a:r>
          </a:p>
          <a:p>
            <a:pPr lvl="1"/>
            <a:r>
              <a:rPr lang="en-US" dirty="0" smtClean="0"/>
              <a:t>Mosses and </a:t>
            </a:r>
            <a:r>
              <a:rPr lang="en-US" b="1" dirty="0" smtClean="0"/>
              <a:t>lichens</a:t>
            </a:r>
            <a:r>
              <a:rPr lang="en-US" dirty="0" smtClean="0"/>
              <a:t> are the major producers</a:t>
            </a:r>
          </a:p>
          <a:p>
            <a:pPr lvl="1"/>
            <a:r>
              <a:rPr lang="en-US" dirty="0" smtClean="0"/>
              <a:t>Main animals:</a:t>
            </a:r>
          </a:p>
          <a:p>
            <a:pPr lvl="2"/>
            <a:r>
              <a:rPr lang="en-US" dirty="0" smtClean="0"/>
              <a:t>Arctic: </a:t>
            </a:r>
            <a:r>
              <a:rPr lang="en-US" b="1" dirty="0" smtClean="0"/>
              <a:t>Polar bears</a:t>
            </a:r>
            <a:r>
              <a:rPr lang="en-US" dirty="0" smtClean="0"/>
              <a:t>, seals, </a:t>
            </a:r>
            <a:r>
              <a:rPr lang="en-US" b="1" dirty="0" smtClean="0"/>
              <a:t>insects</a:t>
            </a:r>
            <a:r>
              <a:rPr lang="en-US" dirty="0" smtClean="0"/>
              <a:t>, mites</a:t>
            </a:r>
          </a:p>
          <a:p>
            <a:pPr lvl="2"/>
            <a:r>
              <a:rPr lang="en-US" dirty="0" smtClean="0"/>
              <a:t>Antarctic: </a:t>
            </a:r>
            <a:r>
              <a:rPr lang="en-US" b="1" dirty="0"/>
              <a:t>P</a:t>
            </a:r>
            <a:r>
              <a:rPr lang="en-US" b="1" dirty="0" smtClean="0"/>
              <a:t>enguins</a:t>
            </a:r>
            <a:r>
              <a:rPr lang="en-US" dirty="0" smtClean="0"/>
              <a:t>, fish and marine mammals</a:t>
            </a:r>
          </a:p>
        </p:txBody>
      </p:sp>
    </p:spTree>
    <p:extLst>
      <p:ext uri="{BB962C8B-B14F-4D97-AF65-F5344CB8AC3E}">
        <p14:creationId xmlns:p14="http://schemas.microsoft.com/office/powerpoint/2010/main" val="20202127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sz="quarter" idx="4294967295"/>
          </p:nvPr>
        </p:nvSpPr>
        <p:spPr>
          <a:xfrm>
            <a:off x="381000" y="381000"/>
            <a:ext cx="8229600" cy="5562600"/>
          </a:xfrm>
          <a:prstGeom prst="rect">
            <a:avLst/>
          </a:prstGeom>
        </p:spPr>
        <p:txBody>
          <a:bodyPr/>
          <a:lstStyle/>
          <a:p>
            <a:pPr marL="609600" indent="-609600" eaLnBrk="1" fontAlgn="auto" hangingPunct="1">
              <a:spcAft>
                <a:spcPts val="0"/>
              </a:spcAft>
              <a:defRPr/>
            </a:pPr>
            <a:r>
              <a:rPr lang="en-US" altLang="en-US" sz="4000" dirty="0" smtClean="0">
                <a:solidFill>
                  <a:srgbClr val="000000"/>
                </a:solidFill>
                <a:effectLst>
                  <a:outerShdw blurRad="38100" dist="38100" dir="2700000" algn="tl">
                    <a:srgbClr val="FFFFFF"/>
                  </a:outerShdw>
                </a:effectLst>
                <a:ea typeface="+mn-ea"/>
              </a:rPr>
              <a:t>Aquatic Ecosystems</a:t>
            </a:r>
          </a:p>
          <a:p>
            <a:pPr marL="990600" lvl="1" indent="-533400" eaLnBrk="1" fontAlgn="auto" hangingPunct="1">
              <a:spcAft>
                <a:spcPts val="0"/>
              </a:spcAft>
              <a:defRPr/>
            </a:pPr>
            <a:r>
              <a:rPr lang="en-US" altLang="en-US" sz="3200" dirty="0" smtClean="0">
                <a:solidFill>
                  <a:srgbClr val="000000"/>
                </a:solidFill>
                <a:effectLst>
                  <a:outerShdw blurRad="38100" dist="38100" dir="2700000" algn="tl">
                    <a:srgbClr val="FFFFFF"/>
                  </a:outerShdw>
                </a:effectLst>
                <a:ea typeface="+mn-ea"/>
              </a:rPr>
              <a:t>All aquatic ecosystems are determined by the abiotic factors that affect them.</a:t>
            </a:r>
          </a:p>
          <a:p>
            <a:pPr marL="1371600" lvl="2" indent="-457200" eaLnBrk="1" fontAlgn="auto" hangingPunct="1">
              <a:spcAft>
                <a:spcPts val="0"/>
              </a:spcAft>
              <a:buFont typeface="Wingdings" pitchFamily="2" charset="2"/>
              <a:buAutoNum type="arabicPeriod"/>
              <a:defRPr/>
            </a:pPr>
            <a:r>
              <a:rPr lang="en-US" altLang="en-US" sz="3200" dirty="0" smtClean="0">
                <a:solidFill>
                  <a:srgbClr val="000000"/>
                </a:solidFill>
                <a:effectLst>
                  <a:outerShdw blurRad="38100" dist="38100" dir="2700000" algn="tl">
                    <a:srgbClr val="FFFFFF"/>
                  </a:outerShdw>
                </a:effectLst>
                <a:ea typeface="+mn-ea"/>
              </a:rPr>
              <a:t>The </a:t>
            </a:r>
            <a:r>
              <a:rPr lang="en-US" altLang="en-US" sz="3200" b="1" dirty="0" smtClean="0">
                <a:solidFill>
                  <a:srgbClr val="000000"/>
                </a:solidFill>
                <a:effectLst>
                  <a:outerShdw blurRad="38100" dist="38100" dir="2700000" algn="tl">
                    <a:srgbClr val="FFFFFF"/>
                  </a:outerShdw>
                </a:effectLst>
                <a:ea typeface="+mn-ea"/>
              </a:rPr>
              <a:t>depth </a:t>
            </a:r>
            <a:r>
              <a:rPr lang="en-US" altLang="en-US" sz="3200" dirty="0" smtClean="0">
                <a:solidFill>
                  <a:srgbClr val="000000"/>
                </a:solidFill>
                <a:effectLst>
                  <a:outerShdw blurRad="38100" dist="38100" dir="2700000" algn="tl">
                    <a:srgbClr val="FFFFFF"/>
                  </a:outerShdw>
                </a:effectLst>
                <a:ea typeface="+mn-ea"/>
              </a:rPr>
              <a:t>of the water.</a:t>
            </a:r>
          </a:p>
          <a:p>
            <a:pPr marL="1371600" lvl="2" indent="-457200" eaLnBrk="1" fontAlgn="auto" hangingPunct="1">
              <a:spcAft>
                <a:spcPts val="0"/>
              </a:spcAft>
              <a:buFont typeface="Wingdings" pitchFamily="2" charset="2"/>
              <a:buAutoNum type="arabicPeriod"/>
              <a:defRPr/>
            </a:pPr>
            <a:r>
              <a:rPr lang="en-US" altLang="en-US" sz="3200" dirty="0" smtClean="0">
                <a:solidFill>
                  <a:srgbClr val="000000"/>
                </a:solidFill>
                <a:effectLst>
                  <a:outerShdw blurRad="38100" dist="38100" dir="2700000" algn="tl">
                    <a:srgbClr val="FFFFFF"/>
                  </a:outerShdw>
                </a:effectLst>
                <a:ea typeface="+mn-ea"/>
              </a:rPr>
              <a:t>The </a:t>
            </a:r>
            <a:r>
              <a:rPr lang="en-US" altLang="en-US" sz="3200" b="1" dirty="0" smtClean="0">
                <a:solidFill>
                  <a:srgbClr val="000000"/>
                </a:solidFill>
                <a:effectLst>
                  <a:outerShdw blurRad="38100" dist="38100" dir="2700000" algn="tl">
                    <a:srgbClr val="FFFFFF"/>
                  </a:outerShdw>
                </a:effectLst>
                <a:ea typeface="+mn-ea"/>
              </a:rPr>
              <a:t>flow </a:t>
            </a:r>
            <a:r>
              <a:rPr lang="en-US" altLang="en-US" sz="3200" dirty="0" smtClean="0">
                <a:solidFill>
                  <a:srgbClr val="000000"/>
                </a:solidFill>
                <a:effectLst>
                  <a:outerShdw blurRad="38100" dist="38100" dir="2700000" algn="tl">
                    <a:srgbClr val="FFFFFF"/>
                  </a:outerShdw>
                </a:effectLst>
                <a:ea typeface="+mn-ea"/>
              </a:rPr>
              <a:t>of the water.</a:t>
            </a:r>
          </a:p>
          <a:p>
            <a:pPr marL="1371600" lvl="2" indent="-457200" eaLnBrk="1" fontAlgn="auto" hangingPunct="1">
              <a:spcAft>
                <a:spcPts val="0"/>
              </a:spcAft>
              <a:buFont typeface="Wingdings" pitchFamily="2" charset="2"/>
              <a:buAutoNum type="arabicPeriod"/>
              <a:defRPr/>
            </a:pPr>
            <a:r>
              <a:rPr lang="en-US" altLang="en-US" sz="3200" dirty="0" smtClean="0">
                <a:solidFill>
                  <a:srgbClr val="000000"/>
                </a:solidFill>
                <a:effectLst>
                  <a:outerShdw blurRad="38100" dist="38100" dir="2700000" algn="tl">
                    <a:srgbClr val="FFFFFF"/>
                  </a:outerShdw>
                </a:effectLst>
                <a:ea typeface="+mn-ea"/>
              </a:rPr>
              <a:t>The </a:t>
            </a:r>
            <a:r>
              <a:rPr lang="en-US" altLang="en-US" sz="3200" b="1" dirty="0" smtClean="0">
                <a:solidFill>
                  <a:srgbClr val="000000"/>
                </a:solidFill>
                <a:effectLst>
                  <a:outerShdw blurRad="38100" dist="38100" dir="2700000" algn="tl">
                    <a:srgbClr val="FFFFFF"/>
                  </a:outerShdw>
                </a:effectLst>
                <a:ea typeface="+mn-ea"/>
              </a:rPr>
              <a:t>temperature</a:t>
            </a:r>
            <a:r>
              <a:rPr lang="en-US" altLang="en-US" sz="3200" dirty="0" smtClean="0">
                <a:solidFill>
                  <a:srgbClr val="000000"/>
                </a:solidFill>
                <a:effectLst>
                  <a:outerShdw blurRad="38100" dist="38100" dir="2700000" algn="tl">
                    <a:srgbClr val="FFFFFF"/>
                  </a:outerShdw>
                </a:effectLst>
                <a:ea typeface="+mn-ea"/>
              </a:rPr>
              <a:t> of the water.</a:t>
            </a:r>
          </a:p>
          <a:p>
            <a:pPr marL="1371600" lvl="2" indent="-457200" eaLnBrk="1" fontAlgn="auto" hangingPunct="1">
              <a:spcAft>
                <a:spcPts val="0"/>
              </a:spcAft>
              <a:buFont typeface="Wingdings" pitchFamily="2" charset="2"/>
              <a:buAutoNum type="arabicPeriod"/>
              <a:defRPr/>
            </a:pPr>
            <a:r>
              <a:rPr lang="en-US" altLang="en-US" sz="3200" dirty="0" smtClean="0">
                <a:solidFill>
                  <a:srgbClr val="000000"/>
                </a:solidFill>
                <a:effectLst>
                  <a:outerShdw blurRad="38100" dist="38100" dir="2700000" algn="tl">
                    <a:srgbClr val="FFFFFF"/>
                  </a:outerShdw>
                </a:effectLst>
                <a:ea typeface="+mn-ea"/>
              </a:rPr>
              <a:t>The </a:t>
            </a:r>
            <a:r>
              <a:rPr lang="en-US" altLang="en-US" sz="3200" b="1" dirty="0" smtClean="0">
                <a:solidFill>
                  <a:srgbClr val="000000"/>
                </a:solidFill>
                <a:effectLst>
                  <a:outerShdw blurRad="38100" dist="38100" dir="2700000" algn="tl">
                    <a:srgbClr val="FFFFFF"/>
                  </a:outerShdw>
                </a:effectLst>
                <a:ea typeface="+mn-ea"/>
              </a:rPr>
              <a:t>chemical</a:t>
            </a:r>
            <a:r>
              <a:rPr lang="en-US" altLang="en-US" sz="3200" dirty="0" smtClean="0">
                <a:solidFill>
                  <a:srgbClr val="000000"/>
                </a:solidFill>
                <a:effectLst>
                  <a:outerShdw blurRad="38100" dist="38100" dir="2700000" algn="tl">
                    <a:srgbClr val="FFFFFF"/>
                  </a:outerShdw>
                </a:effectLst>
                <a:ea typeface="+mn-ea"/>
              </a:rPr>
              <a:t> make of the water.</a:t>
            </a:r>
          </a:p>
        </p:txBody>
      </p:sp>
    </p:spTree>
    <p:extLst>
      <p:ext uri="{BB962C8B-B14F-4D97-AF65-F5344CB8AC3E}">
        <p14:creationId xmlns:p14="http://schemas.microsoft.com/office/powerpoint/2010/main" val="1619428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ox(in)">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dissolve">
                                      <p:cBhvr>
                                        <p:cTn id="12" dur="5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 calcmode="lin" valueType="num">
                                      <p:cBhvr additive="base">
                                        <p:cTn id="17"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84995">
                                            <p:txEl>
                                              <p:pRg st="3" end="3"/>
                                            </p:txEl>
                                          </p:spTgt>
                                        </p:tgtEl>
                                        <p:attrNameLst>
                                          <p:attrName>style.visibility</p:attrName>
                                        </p:attrNameLst>
                                      </p:cBhvr>
                                      <p:to>
                                        <p:strVal val="visible"/>
                                      </p:to>
                                    </p:set>
                                    <p:animEffect transition="in" filter="slide(fromBottom)">
                                      <p:cBhvr>
                                        <p:cTn id="23" dur="500"/>
                                        <p:tgtEl>
                                          <p:spTgt spid="8499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nodeType="clickEffect">
                                  <p:stCondLst>
                                    <p:cond delay="0"/>
                                  </p:stCondLst>
                                  <p:childTnLst>
                                    <p:set>
                                      <p:cBhvr>
                                        <p:cTn id="27" dur="1" fill="hold">
                                          <p:stCondLst>
                                            <p:cond delay="0"/>
                                          </p:stCondLst>
                                        </p:cTn>
                                        <p:tgtEl>
                                          <p:spTgt spid="84995">
                                            <p:txEl>
                                              <p:pRg st="4" end="4"/>
                                            </p:txEl>
                                          </p:spTgt>
                                        </p:tgtEl>
                                        <p:attrNameLst>
                                          <p:attrName>style.visibility</p:attrName>
                                        </p:attrNameLst>
                                      </p:cBhvr>
                                      <p:to>
                                        <p:strVal val="visible"/>
                                      </p:to>
                                    </p:set>
                                    <p:animEffect transition="in" filter="plus(in)">
                                      <p:cBhvr>
                                        <p:cTn id="28" dur="2000"/>
                                        <p:tgtEl>
                                          <p:spTgt spid="8499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nodeType="clickEffect">
                                  <p:stCondLst>
                                    <p:cond delay="0"/>
                                  </p:stCondLst>
                                  <p:childTnLst>
                                    <p:set>
                                      <p:cBhvr>
                                        <p:cTn id="32" dur="1" fill="hold">
                                          <p:stCondLst>
                                            <p:cond delay="0"/>
                                          </p:stCondLst>
                                        </p:cTn>
                                        <p:tgtEl>
                                          <p:spTgt spid="84995">
                                            <p:txEl>
                                              <p:pRg st="5" end="5"/>
                                            </p:txEl>
                                          </p:spTgt>
                                        </p:tgtEl>
                                        <p:attrNameLst>
                                          <p:attrName>style.visibility</p:attrName>
                                        </p:attrNameLst>
                                      </p:cBhvr>
                                      <p:to>
                                        <p:strVal val="visible"/>
                                      </p:to>
                                    </p:set>
                                    <p:animEffect transition="in" filter="barn(inHorizontal)">
                                      <p:cBhvr>
                                        <p:cTn id="33" dur="500"/>
                                        <p:tgtEl>
                                          <p:spTgt spid="8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sz="quarter" idx="4294967295"/>
          </p:nvPr>
        </p:nvSpPr>
        <p:spPr>
          <a:xfrm>
            <a:off x="457200" y="1363197"/>
            <a:ext cx="8229600" cy="4656602"/>
          </a:xfrm>
          <a:prstGeom prst="rect">
            <a:avLst/>
          </a:prstGeom>
        </p:spPr>
        <p:txBody>
          <a:bodyPr/>
          <a:lstStyle/>
          <a:p>
            <a:pPr>
              <a:lnSpc>
                <a:spcPct val="90000"/>
              </a:lnSpc>
              <a:defRPr/>
            </a:pPr>
            <a:r>
              <a:rPr lang="en-US" altLang="en-US" b="1" dirty="0" smtClean="0">
                <a:solidFill>
                  <a:srgbClr val="000000"/>
                </a:solidFill>
                <a:effectLst>
                  <a:outerShdw blurRad="38100" dist="38100" dir="2700000" algn="tl">
                    <a:srgbClr val="FFFFFF"/>
                  </a:outerShdw>
                </a:effectLst>
                <a:ea typeface="+mn-ea"/>
              </a:rPr>
              <a:t>Flowing </a:t>
            </a:r>
            <a:r>
              <a:rPr lang="en-US" altLang="en-US" dirty="0" smtClean="0">
                <a:solidFill>
                  <a:srgbClr val="000000"/>
                </a:solidFill>
                <a:effectLst>
                  <a:outerShdw blurRad="38100" dist="38100" dir="2700000" algn="tl">
                    <a:srgbClr val="FFFFFF"/>
                  </a:outerShdw>
                </a:effectLst>
                <a:ea typeface="+mn-ea"/>
              </a:rPr>
              <a:t>water ecosystems.</a:t>
            </a:r>
          </a:p>
          <a:p>
            <a:pPr lvl="2" eaLnBrk="1" fontAlgn="auto" hangingPunct="1">
              <a:lnSpc>
                <a:spcPct val="90000"/>
              </a:lnSpc>
              <a:spcAft>
                <a:spcPts val="0"/>
              </a:spcAft>
              <a:defRPr/>
            </a:pPr>
            <a:r>
              <a:rPr lang="en-US" altLang="en-US" sz="3200" b="1" dirty="0">
                <a:solidFill>
                  <a:srgbClr val="000000"/>
                </a:solidFill>
                <a:effectLst>
                  <a:outerShdw blurRad="38100" dist="38100" dir="2700000" algn="tl">
                    <a:srgbClr val="FFFFFF"/>
                  </a:outerShdw>
                </a:effectLst>
              </a:rPr>
              <a:t>R</a:t>
            </a:r>
            <a:r>
              <a:rPr lang="en-US" altLang="en-US" sz="3200" b="1" dirty="0" smtClean="0">
                <a:solidFill>
                  <a:srgbClr val="000000"/>
                </a:solidFill>
                <a:effectLst>
                  <a:outerShdw blurRad="38100" dist="38100" dir="2700000" algn="tl">
                    <a:srgbClr val="FFFFFF"/>
                  </a:outerShdw>
                </a:effectLst>
                <a:ea typeface="+mn-ea"/>
              </a:rPr>
              <a:t>ivers</a:t>
            </a:r>
            <a:r>
              <a:rPr lang="en-US" altLang="en-US" sz="3200" dirty="0" smtClean="0">
                <a:solidFill>
                  <a:srgbClr val="000000"/>
                </a:solidFill>
                <a:effectLst>
                  <a:outerShdw blurRad="38100" dist="38100" dir="2700000" algn="tl">
                    <a:srgbClr val="FFFFFF"/>
                  </a:outerShdw>
                </a:effectLst>
                <a:ea typeface="+mn-ea"/>
              </a:rPr>
              <a:t>, streams, creeks, &amp; brooks</a:t>
            </a:r>
          </a:p>
          <a:p>
            <a:pPr lvl="2">
              <a:lnSpc>
                <a:spcPct val="90000"/>
              </a:lnSpc>
              <a:defRPr/>
            </a:pPr>
            <a:r>
              <a:rPr lang="en-US" altLang="en-US" sz="3200" dirty="0">
                <a:solidFill>
                  <a:srgbClr val="000000"/>
                </a:solidFill>
                <a:effectLst>
                  <a:outerShdw blurRad="38100" dist="38100" dir="2700000" algn="tl">
                    <a:srgbClr val="FFFFFF"/>
                  </a:outerShdw>
                </a:effectLst>
              </a:rPr>
              <a:t>These usually originate in </a:t>
            </a:r>
            <a:r>
              <a:rPr lang="en-US" altLang="en-US" sz="3200" b="1" dirty="0">
                <a:solidFill>
                  <a:srgbClr val="000000"/>
                </a:solidFill>
                <a:effectLst>
                  <a:outerShdw blurRad="38100" dist="38100" dir="2700000" algn="tl">
                    <a:srgbClr val="FFFFFF"/>
                  </a:outerShdw>
                </a:effectLst>
              </a:rPr>
              <a:t>mountains</a:t>
            </a:r>
            <a:r>
              <a:rPr lang="en-US" altLang="en-US" sz="3200" dirty="0">
                <a:solidFill>
                  <a:srgbClr val="000000"/>
                </a:solidFill>
                <a:effectLst>
                  <a:outerShdw blurRad="38100" dist="38100" dir="2700000" algn="tl">
                    <a:srgbClr val="FFFFFF"/>
                  </a:outerShdw>
                </a:effectLst>
              </a:rPr>
              <a:t>, hills, or from an </a:t>
            </a:r>
            <a:r>
              <a:rPr lang="en-US" altLang="en-US" sz="3200" b="1" dirty="0">
                <a:solidFill>
                  <a:srgbClr val="000000"/>
                </a:solidFill>
                <a:effectLst>
                  <a:outerShdw blurRad="38100" dist="38100" dir="2700000" algn="tl">
                    <a:srgbClr val="FFFFFF"/>
                  </a:outerShdw>
                </a:effectLst>
              </a:rPr>
              <a:t>underground</a:t>
            </a:r>
            <a:r>
              <a:rPr lang="en-US" altLang="en-US" sz="3200" dirty="0">
                <a:solidFill>
                  <a:srgbClr val="000000"/>
                </a:solidFill>
                <a:effectLst>
                  <a:outerShdw blurRad="38100" dist="38100" dir="2700000" algn="tl">
                    <a:srgbClr val="FFFFFF"/>
                  </a:outerShdw>
                </a:effectLst>
              </a:rPr>
              <a:t> water source.</a:t>
            </a:r>
          </a:p>
          <a:p>
            <a:pPr lvl="2" eaLnBrk="1" fontAlgn="auto" hangingPunct="1">
              <a:lnSpc>
                <a:spcPct val="90000"/>
              </a:lnSpc>
              <a:spcAft>
                <a:spcPts val="0"/>
              </a:spcAft>
              <a:defRPr/>
            </a:pPr>
            <a:r>
              <a:rPr lang="en-US" altLang="en-US" sz="3200" dirty="0" smtClean="0">
                <a:solidFill>
                  <a:srgbClr val="000000"/>
                </a:solidFill>
                <a:effectLst>
                  <a:outerShdw blurRad="38100" dist="38100" dir="2700000" algn="tl">
                    <a:srgbClr val="FFFFFF"/>
                  </a:outerShdw>
                </a:effectLst>
                <a:ea typeface="+mn-ea"/>
              </a:rPr>
              <a:t>Types of organisms that live here:</a:t>
            </a:r>
          </a:p>
          <a:p>
            <a:pPr lvl="3" eaLnBrk="1" fontAlgn="auto" hangingPunct="1">
              <a:lnSpc>
                <a:spcPct val="90000"/>
              </a:lnSpc>
              <a:spcAft>
                <a:spcPts val="0"/>
              </a:spcAft>
              <a:defRPr/>
            </a:pPr>
            <a:r>
              <a:rPr lang="en-US" altLang="en-US" sz="3200" dirty="0" smtClean="0">
                <a:solidFill>
                  <a:srgbClr val="000000"/>
                </a:solidFill>
                <a:effectLst>
                  <a:outerShdw blurRad="38100" dist="38100" dir="2700000" algn="tl">
                    <a:srgbClr val="FFFFFF"/>
                  </a:outerShdw>
                </a:effectLst>
                <a:ea typeface="+mn-ea"/>
              </a:rPr>
              <a:t>Insects, </a:t>
            </a:r>
            <a:r>
              <a:rPr lang="en-US" altLang="en-US" sz="3200" b="1" dirty="0" smtClean="0">
                <a:solidFill>
                  <a:srgbClr val="000000"/>
                </a:solidFill>
                <a:effectLst>
                  <a:outerShdw blurRad="38100" dist="38100" dir="2700000" algn="tl">
                    <a:srgbClr val="FFFFFF"/>
                  </a:outerShdw>
                </a:effectLst>
                <a:ea typeface="+mn-ea"/>
              </a:rPr>
              <a:t>fish</a:t>
            </a:r>
            <a:r>
              <a:rPr lang="en-US" altLang="en-US" sz="3200" dirty="0" smtClean="0">
                <a:solidFill>
                  <a:srgbClr val="000000"/>
                </a:solidFill>
                <a:effectLst>
                  <a:outerShdw blurRad="38100" dist="38100" dir="2700000" algn="tl">
                    <a:srgbClr val="FFFFFF"/>
                  </a:outerShdw>
                </a:effectLst>
                <a:ea typeface="+mn-ea"/>
              </a:rPr>
              <a:t>, leeches, </a:t>
            </a:r>
            <a:r>
              <a:rPr lang="en-US" altLang="en-US" sz="3200" b="1" dirty="0" smtClean="0">
                <a:solidFill>
                  <a:srgbClr val="000000"/>
                </a:solidFill>
                <a:effectLst>
                  <a:outerShdw blurRad="38100" dist="38100" dir="2700000" algn="tl">
                    <a:srgbClr val="FFFFFF"/>
                  </a:outerShdw>
                </a:effectLst>
                <a:ea typeface="+mn-ea"/>
              </a:rPr>
              <a:t>turtles</a:t>
            </a:r>
            <a:r>
              <a:rPr lang="en-US" altLang="en-US" sz="3200" dirty="0" smtClean="0">
                <a:solidFill>
                  <a:srgbClr val="000000"/>
                </a:solidFill>
                <a:effectLst>
                  <a:outerShdw blurRad="38100" dist="38100" dir="2700000" algn="tl">
                    <a:srgbClr val="FFFFFF"/>
                  </a:outerShdw>
                </a:effectLst>
                <a:ea typeface="+mn-ea"/>
              </a:rPr>
              <a:t>, beavers, and plants</a:t>
            </a:r>
          </a:p>
        </p:txBody>
      </p:sp>
      <p:sp>
        <p:nvSpPr>
          <p:cNvPr id="3" name="Title 1"/>
          <p:cNvSpPr>
            <a:spLocks noGrp="1"/>
          </p:cNvSpPr>
          <p:nvPr>
            <p:ph type="title"/>
          </p:nvPr>
        </p:nvSpPr>
        <p:spPr>
          <a:xfrm>
            <a:off x="457200" y="274638"/>
            <a:ext cx="8229600" cy="1143000"/>
          </a:xfrm>
        </p:spPr>
        <p:txBody>
          <a:bodyPr/>
          <a:lstStyle/>
          <a:p>
            <a:r>
              <a:rPr lang="en-US" dirty="0" smtClean="0"/>
              <a:t>Freshwater Ecosystem</a:t>
            </a:r>
            <a:endParaRPr lang="en-US" dirty="0"/>
          </a:p>
        </p:txBody>
      </p:sp>
    </p:spTree>
    <p:extLst>
      <p:ext uri="{BB962C8B-B14F-4D97-AF65-F5344CB8AC3E}">
        <p14:creationId xmlns:p14="http://schemas.microsoft.com/office/powerpoint/2010/main" val="2381891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ssolve">
                                      <p:cBhvr>
                                        <p:cTn id="7" dur="500"/>
                                        <p:tgtEl>
                                          <p:spTgt spid="92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 calcmode="lin" valueType="num">
                                      <p:cBhvr additive="base">
                                        <p:cTn id="12"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nodeType="clickEffect">
                                  <p:stCondLst>
                                    <p:cond delay="0"/>
                                  </p:stCondLst>
                                  <p:childTnLst>
                                    <p:set>
                                      <p:cBhvr>
                                        <p:cTn id="17" dur="1" fill="hold">
                                          <p:stCondLst>
                                            <p:cond delay="0"/>
                                          </p:stCondLst>
                                        </p:cTn>
                                        <p:tgtEl>
                                          <p:spTgt spid="92163">
                                            <p:txEl>
                                              <p:pRg st="3" end="3"/>
                                            </p:txEl>
                                          </p:spTgt>
                                        </p:tgtEl>
                                        <p:attrNameLst>
                                          <p:attrName>style.visibility</p:attrName>
                                        </p:attrNameLst>
                                      </p:cBhvr>
                                      <p:to>
                                        <p:strVal val="visible"/>
                                      </p:to>
                                    </p:set>
                                    <p:animEffect transition="in" filter="plus(in)">
                                      <p:cBhvr>
                                        <p:cTn id="18" dur="2000"/>
                                        <p:tgtEl>
                                          <p:spTgt spid="9216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92163">
                                            <p:txEl>
                                              <p:pRg st="2" end="2"/>
                                            </p:txEl>
                                          </p:spTgt>
                                        </p:tgtEl>
                                        <p:attrNameLst>
                                          <p:attrName>style.visibility</p:attrName>
                                        </p:attrNameLst>
                                      </p:cBhvr>
                                      <p:to>
                                        <p:strVal val="visible"/>
                                      </p:to>
                                    </p:set>
                                    <p:animEffect transition="in" filter="plus(in)">
                                      <p:cBhvr>
                                        <p:cTn id="23" dur="2000"/>
                                        <p:tgtEl>
                                          <p:spTgt spid="921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92163">
                                            <p:txEl>
                                              <p:pRg st="4" end="4"/>
                                            </p:txEl>
                                          </p:spTgt>
                                        </p:tgtEl>
                                        <p:attrNameLst>
                                          <p:attrName>style.visibility</p:attrName>
                                        </p:attrNameLst>
                                      </p:cBhvr>
                                      <p:to>
                                        <p:strVal val="visible"/>
                                      </p:to>
                                    </p:set>
                                    <p:animEffect transition="in" filter="box(in)">
                                      <p:cBhvr>
                                        <p:cTn id="28" dur="500"/>
                                        <p:tgtEl>
                                          <p:spTgt spid="92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MPj043890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659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MPj04389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2943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MPj040130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4014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sz="quarter" idx="4294967295"/>
          </p:nvPr>
        </p:nvSpPr>
        <p:spPr>
          <a:xfrm>
            <a:off x="380999" y="1032950"/>
            <a:ext cx="8305801" cy="5169825"/>
          </a:xfrm>
          <a:prstGeom prst="rect">
            <a:avLst/>
          </a:prstGeom>
        </p:spPr>
        <p:txBody>
          <a:bodyPr>
            <a:normAutofit fontScale="92500" lnSpcReduction="10000"/>
          </a:bodyPr>
          <a:lstStyle/>
          <a:p>
            <a:pPr>
              <a:defRPr/>
            </a:pPr>
            <a:r>
              <a:rPr lang="en-US" altLang="en-US" b="1" dirty="0" smtClean="0">
                <a:ea typeface="+mn-ea"/>
              </a:rPr>
              <a:t>Standing</a:t>
            </a:r>
            <a:r>
              <a:rPr lang="en-US" altLang="en-US" dirty="0" smtClean="0">
                <a:ea typeface="+mn-ea"/>
              </a:rPr>
              <a:t> water ecosystems</a:t>
            </a:r>
          </a:p>
          <a:p>
            <a:pPr lvl="2" eaLnBrk="1" fontAlgn="auto" hangingPunct="1">
              <a:spcAft>
                <a:spcPts val="0"/>
              </a:spcAft>
              <a:defRPr/>
            </a:pPr>
            <a:r>
              <a:rPr lang="en-US" altLang="en-US" sz="2800" dirty="0" smtClean="0">
                <a:ea typeface="+mn-ea"/>
              </a:rPr>
              <a:t>These are </a:t>
            </a:r>
            <a:r>
              <a:rPr lang="en-US" altLang="en-US" sz="2800" b="1" dirty="0" smtClean="0">
                <a:ea typeface="+mn-ea"/>
              </a:rPr>
              <a:t>lakes</a:t>
            </a:r>
            <a:r>
              <a:rPr lang="en-US" altLang="en-US" sz="2800" dirty="0" smtClean="0">
                <a:ea typeface="+mn-ea"/>
              </a:rPr>
              <a:t> and </a:t>
            </a:r>
            <a:r>
              <a:rPr lang="en-US" altLang="en-US" sz="2800" b="1" dirty="0" smtClean="0">
                <a:ea typeface="+mn-ea"/>
              </a:rPr>
              <a:t>ponds</a:t>
            </a:r>
            <a:r>
              <a:rPr lang="en-US" altLang="en-US" sz="2800" dirty="0" smtClean="0">
                <a:ea typeface="+mn-ea"/>
              </a:rPr>
              <a:t>.</a:t>
            </a:r>
          </a:p>
          <a:p>
            <a:pPr lvl="2" eaLnBrk="1" fontAlgn="auto" hangingPunct="1">
              <a:spcAft>
                <a:spcPts val="0"/>
              </a:spcAft>
              <a:defRPr/>
            </a:pPr>
            <a:r>
              <a:rPr lang="en-US" altLang="en-US" sz="2800" dirty="0" smtClean="0">
                <a:ea typeface="+mn-ea"/>
              </a:rPr>
              <a:t>Some flow in and out, but there is also water </a:t>
            </a:r>
            <a:r>
              <a:rPr lang="en-US" altLang="en-US" sz="2800" b="1" dirty="0" smtClean="0">
                <a:ea typeface="+mn-ea"/>
              </a:rPr>
              <a:t>circulation </a:t>
            </a:r>
            <a:r>
              <a:rPr lang="en-US" altLang="en-US" sz="2800" dirty="0" smtClean="0">
                <a:ea typeface="+mn-ea"/>
              </a:rPr>
              <a:t>within the ecosystem.</a:t>
            </a:r>
          </a:p>
          <a:p>
            <a:pPr lvl="3">
              <a:defRPr/>
            </a:pPr>
            <a:r>
              <a:rPr lang="en-US" altLang="en-US" sz="2400" dirty="0" smtClean="0">
                <a:ea typeface="+mn-ea"/>
              </a:rPr>
              <a:t>The circulation allows heat, oxygen and nutrients to be moved within the ecosystem.</a:t>
            </a:r>
          </a:p>
          <a:p>
            <a:pPr lvl="2" eaLnBrk="1" fontAlgn="auto" hangingPunct="1">
              <a:spcAft>
                <a:spcPts val="0"/>
              </a:spcAft>
              <a:defRPr/>
            </a:pPr>
            <a:r>
              <a:rPr lang="en-US" altLang="en-US" sz="2800" dirty="0" smtClean="0">
                <a:ea typeface="+mn-ea"/>
              </a:rPr>
              <a:t>Major </a:t>
            </a:r>
            <a:r>
              <a:rPr lang="en-US" altLang="en-US" sz="2800" dirty="0" smtClean="0"/>
              <a:t>organisms:</a:t>
            </a:r>
          </a:p>
          <a:p>
            <a:pPr lvl="3">
              <a:defRPr/>
            </a:pPr>
            <a:r>
              <a:rPr lang="en-US" altLang="en-US" sz="2400" dirty="0" smtClean="0">
                <a:ea typeface="+mn-ea"/>
              </a:rPr>
              <a:t>Plankton often inhabit the ecosystem.</a:t>
            </a:r>
          </a:p>
          <a:p>
            <a:pPr lvl="4">
              <a:defRPr/>
            </a:pPr>
            <a:r>
              <a:rPr lang="en-US" altLang="en-US" sz="2400" dirty="0" smtClean="0">
                <a:ea typeface="+mn-ea"/>
              </a:rPr>
              <a:t>Algae (</a:t>
            </a:r>
            <a:r>
              <a:rPr lang="en-US" altLang="en-US" sz="2400" b="1" dirty="0" smtClean="0">
                <a:ea typeface="+mn-ea"/>
              </a:rPr>
              <a:t>phytoplankton</a:t>
            </a:r>
            <a:r>
              <a:rPr lang="en-US" altLang="en-US" sz="2400" dirty="0" smtClean="0">
                <a:ea typeface="+mn-ea"/>
              </a:rPr>
              <a:t>) make up most of the producers</a:t>
            </a:r>
          </a:p>
          <a:p>
            <a:pPr lvl="4">
              <a:defRPr/>
            </a:pPr>
            <a:r>
              <a:rPr lang="en-US" altLang="en-US" sz="2400" dirty="0" smtClean="0">
                <a:ea typeface="+mn-ea"/>
              </a:rPr>
              <a:t>Small </a:t>
            </a:r>
            <a:r>
              <a:rPr lang="en-US" altLang="en-US" sz="2400" b="1" dirty="0" smtClean="0">
                <a:ea typeface="+mn-ea"/>
              </a:rPr>
              <a:t>Zooplankton</a:t>
            </a:r>
            <a:r>
              <a:rPr lang="en-US" altLang="en-US" sz="2400" dirty="0" smtClean="0">
                <a:ea typeface="+mn-ea"/>
              </a:rPr>
              <a:t> will feed upon the algae.</a:t>
            </a:r>
          </a:p>
          <a:p>
            <a:pPr lvl="3">
              <a:defRPr/>
            </a:pPr>
            <a:r>
              <a:rPr lang="en-US" altLang="en-US" sz="2400" dirty="0" smtClean="0">
                <a:ea typeface="+mn-ea"/>
              </a:rPr>
              <a:t>Fish, frogs, insects, plants and leeches will inhabit the ecosystem</a:t>
            </a:r>
          </a:p>
          <a:p>
            <a:pPr eaLnBrk="1" fontAlgn="auto" hangingPunct="1">
              <a:spcAft>
                <a:spcPts val="0"/>
              </a:spcAft>
              <a:defRPr/>
            </a:pPr>
            <a:endParaRPr lang="en-US" altLang="en-US" sz="2800" dirty="0" smtClean="0">
              <a:solidFill>
                <a:schemeClr val="hlink"/>
              </a:solidFill>
              <a:ea typeface="+mn-ea"/>
            </a:endParaRPr>
          </a:p>
        </p:txBody>
      </p:sp>
      <p:sp>
        <p:nvSpPr>
          <p:cNvPr id="4" name="Title 1"/>
          <p:cNvSpPr>
            <a:spLocks noGrp="1"/>
          </p:cNvSpPr>
          <p:nvPr>
            <p:ph type="title"/>
          </p:nvPr>
        </p:nvSpPr>
        <p:spPr>
          <a:xfrm>
            <a:off x="457200" y="-42819"/>
            <a:ext cx="8229600" cy="1032536"/>
          </a:xfrm>
        </p:spPr>
        <p:txBody>
          <a:bodyPr>
            <a:normAutofit/>
          </a:bodyPr>
          <a:lstStyle/>
          <a:p>
            <a:r>
              <a:rPr lang="en-US" sz="4000" dirty="0" smtClean="0"/>
              <a:t>Freshwater Ecosystems</a:t>
            </a:r>
            <a:endParaRPr lang="en-US" sz="4000" dirty="0"/>
          </a:p>
        </p:txBody>
      </p:sp>
    </p:spTree>
    <p:extLst>
      <p:ext uri="{BB962C8B-B14F-4D97-AF65-F5344CB8AC3E}">
        <p14:creationId xmlns:p14="http://schemas.microsoft.com/office/powerpoint/2010/main" val="3729913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ox(in)">
                                      <p:cBhvr>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dissolve">
                                      <p:cBhvr>
                                        <p:cTn id="12" dur="500"/>
                                        <p:tgtEl>
                                          <p:spTgt spid="931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 calcmode="lin" valueType="num">
                                      <p:cBhvr additive="base">
                                        <p:cTn id="1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93187">
                                            <p:txEl>
                                              <p:pRg st="3" end="3"/>
                                            </p:txEl>
                                          </p:spTgt>
                                        </p:tgtEl>
                                        <p:attrNameLst>
                                          <p:attrName>style.visibility</p:attrName>
                                        </p:attrNameLst>
                                      </p:cBhvr>
                                      <p:to>
                                        <p:strVal val="visible"/>
                                      </p:to>
                                    </p:set>
                                    <p:animEffect transition="in" filter="slide(fromBottom)">
                                      <p:cBhvr>
                                        <p:cTn id="23" dur="500"/>
                                        <p:tgtEl>
                                          <p:spTgt spid="9318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nodeType="clickEffect">
                                  <p:stCondLst>
                                    <p:cond delay="0"/>
                                  </p:stCondLst>
                                  <p:childTnLst>
                                    <p:set>
                                      <p:cBhvr>
                                        <p:cTn id="27" dur="1" fill="hold">
                                          <p:stCondLst>
                                            <p:cond delay="0"/>
                                          </p:stCondLst>
                                        </p:cTn>
                                        <p:tgtEl>
                                          <p:spTgt spid="93187">
                                            <p:txEl>
                                              <p:pRg st="4" end="4"/>
                                            </p:txEl>
                                          </p:spTgt>
                                        </p:tgtEl>
                                        <p:attrNameLst>
                                          <p:attrName>style.visibility</p:attrName>
                                        </p:attrNameLst>
                                      </p:cBhvr>
                                      <p:to>
                                        <p:strVal val="visible"/>
                                      </p:to>
                                    </p:set>
                                    <p:animEffect transition="in" filter="barn(inHorizontal)">
                                      <p:cBhvr>
                                        <p:cTn id="28" dur="500"/>
                                        <p:tgtEl>
                                          <p:spTgt spid="9318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93187">
                                            <p:txEl>
                                              <p:pRg st="5" end="5"/>
                                            </p:txEl>
                                          </p:spTgt>
                                        </p:tgtEl>
                                        <p:attrNameLst>
                                          <p:attrName>style.visibility</p:attrName>
                                        </p:attrNameLst>
                                      </p:cBhvr>
                                      <p:to>
                                        <p:strVal val="visible"/>
                                      </p:to>
                                    </p:set>
                                    <p:animEffect transition="in" filter="barn(inHorizontal)">
                                      <p:cBhvr>
                                        <p:cTn id="33" dur="500"/>
                                        <p:tgtEl>
                                          <p:spTgt spid="93187">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6" fill="hold" nodeType="clickEffect">
                                  <p:stCondLst>
                                    <p:cond delay="0"/>
                                  </p:stCondLst>
                                  <p:childTnLst>
                                    <p:set>
                                      <p:cBhvr>
                                        <p:cTn id="37" dur="1" fill="hold">
                                          <p:stCondLst>
                                            <p:cond delay="0"/>
                                          </p:stCondLst>
                                        </p:cTn>
                                        <p:tgtEl>
                                          <p:spTgt spid="93187">
                                            <p:txEl>
                                              <p:pRg st="6" end="6"/>
                                            </p:txEl>
                                          </p:spTgt>
                                        </p:tgtEl>
                                        <p:attrNameLst>
                                          <p:attrName>style.visibility</p:attrName>
                                        </p:attrNameLst>
                                      </p:cBhvr>
                                      <p:to>
                                        <p:strVal val="visible"/>
                                      </p:to>
                                    </p:set>
                                    <p:animEffect transition="in" filter="barn(inHorizontal)">
                                      <p:cBhvr>
                                        <p:cTn id="38" dur="500"/>
                                        <p:tgtEl>
                                          <p:spTgt spid="93187">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6" fill="hold" nodeType="clickEffect">
                                  <p:stCondLst>
                                    <p:cond delay="0"/>
                                  </p:stCondLst>
                                  <p:childTnLst>
                                    <p:set>
                                      <p:cBhvr>
                                        <p:cTn id="42" dur="1" fill="hold">
                                          <p:stCondLst>
                                            <p:cond delay="0"/>
                                          </p:stCondLst>
                                        </p:cTn>
                                        <p:tgtEl>
                                          <p:spTgt spid="93187">
                                            <p:txEl>
                                              <p:pRg st="7" end="7"/>
                                            </p:txEl>
                                          </p:spTgt>
                                        </p:tgtEl>
                                        <p:attrNameLst>
                                          <p:attrName>style.visibility</p:attrName>
                                        </p:attrNameLst>
                                      </p:cBhvr>
                                      <p:to>
                                        <p:strVal val="visible"/>
                                      </p:to>
                                    </p:set>
                                    <p:animEffect transition="in" filter="barn(inHorizontal)">
                                      <p:cBhvr>
                                        <p:cTn id="43" dur="500"/>
                                        <p:tgtEl>
                                          <p:spTgt spid="93187">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0" presetClass="entr" presetSubtype="0" fill="hold" nodeType="clickEffect">
                                  <p:stCondLst>
                                    <p:cond delay="0"/>
                                  </p:stCondLst>
                                  <p:childTnLst>
                                    <p:set>
                                      <p:cBhvr>
                                        <p:cTn id="47" dur="1" fill="hold">
                                          <p:stCondLst>
                                            <p:cond delay="0"/>
                                          </p:stCondLst>
                                        </p:cTn>
                                        <p:tgtEl>
                                          <p:spTgt spid="93187">
                                            <p:txEl>
                                              <p:pRg st="8" end="8"/>
                                            </p:txEl>
                                          </p:spTgt>
                                        </p:tgtEl>
                                        <p:attrNameLst>
                                          <p:attrName>style.visibility</p:attrName>
                                        </p:attrNameLst>
                                      </p:cBhvr>
                                      <p:to>
                                        <p:strVal val="visible"/>
                                      </p:to>
                                    </p:set>
                                    <p:animEffect transition="in" filter="wedge">
                                      <p:cBhvr>
                                        <p:cTn id="48" dur="2000"/>
                                        <p:tgtEl>
                                          <p:spTgt spid="931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MPj040672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7596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sz="quarter" idx="4294967295"/>
          </p:nvPr>
        </p:nvSpPr>
        <p:spPr>
          <a:xfrm>
            <a:off x="457200" y="381000"/>
            <a:ext cx="8229600" cy="6019800"/>
          </a:xfrm>
          <a:prstGeom prst="rect">
            <a:avLst/>
          </a:prstGeom>
        </p:spPr>
        <p:txBody>
          <a:bodyPr>
            <a:normAutofit lnSpcReduction="10000"/>
          </a:bodyPr>
          <a:lstStyle/>
          <a:p>
            <a:pPr marL="609600" indent="-609600" eaLnBrk="1" fontAlgn="auto" hangingPunct="1">
              <a:spcAft>
                <a:spcPts val="0"/>
              </a:spcAft>
              <a:defRPr/>
            </a:pPr>
            <a:r>
              <a:rPr lang="en-US" altLang="en-US" dirty="0" smtClean="0">
                <a:ea typeface="+mn-ea"/>
              </a:rPr>
              <a:t>Freshwater </a:t>
            </a:r>
            <a:r>
              <a:rPr lang="en-US" altLang="en-US" b="1" dirty="0" smtClean="0">
                <a:ea typeface="+mn-ea"/>
              </a:rPr>
              <a:t>Wetlands</a:t>
            </a:r>
          </a:p>
          <a:p>
            <a:pPr marL="990600" lvl="1" indent="-533400" eaLnBrk="1" fontAlgn="auto" hangingPunct="1">
              <a:spcAft>
                <a:spcPts val="0"/>
              </a:spcAft>
              <a:defRPr/>
            </a:pPr>
            <a:r>
              <a:rPr lang="en-US" altLang="en-US" sz="3200" dirty="0"/>
              <a:t>A</a:t>
            </a:r>
            <a:r>
              <a:rPr lang="en-US" altLang="en-US" sz="3200" dirty="0" smtClean="0">
                <a:ea typeface="+mn-ea"/>
              </a:rPr>
              <a:t>reas that have </a:t>
            </a:r>
            <a:r>
              <a:rPr lang="en-US" altLang="en-US" sz="3200" b="1" dirty="0" smtClean="0">
                <a:ea typeface="+mn-ea"/>
              </a:rPr>
              <a:t>water</a:t>
            </a:r>
            <a:r>
              <a:rPr lang="en-US" altLang="en-US" sz="3200" dirty="0" smtClean="0">
                <a:ea typeface="+mn-ea"/>
              </a:rPr>
              <a:t> </a:t>
            </a:r>
            <a:r>
              <a:rPr lang="en-US" altLang="en-US" sz="3200" dirty="0" smtClean="0"/>
              <a:t>either </a:t>
            </a:r>
            <a:r>
              <a:rPr lang="en-US" altLang="en-US" sz="3200" b="1" dirty="0" smtClean="0"/>
              <a:t>covering</a:t>
            </a:r>
            <a:r>
              <a:rPr lang="en-US" altLang="en-US" sz="3200" dirty="0" smtClean="0"/>
              <a:t> the soil or just below the surface of the soil for at least part of the year</a:t>
            </a:r>
            <a:endParaRPr lang="en-US" altLang="en-US" sz="3200" dirty="0" smtClean="0">
              <a:ea typeface="+mn-ea"/>
            </a:endParaRPr>
          </a:p>
          <a:p>
            <a:pPr marL="990600" lvl="1" indent="-533400" eaLnBrk="1" fontAlgn="auto" hangingPunct="1">
              <a:spcAft>
                <a:spcPts val="0"/>
              </a:spcAft>
              <a:defRPr/>
            </a:pPr>
            <a:r>
              <a:rPr lang="en-US" altLang="en-US" sz="3200" dirty="0"/>
              <a:t>W</a:t>
            </a:r>
            <a:r>
              <a:rPr lang="en-US" altLang="en-US" sz="3200" dirty="0" smtClean="0">
                <a:ea typeface="+mn-ea"/>
              </a:rPr>
              <a:t>etlands are very </a:t>
            </a:r>
            <a:r>
              <a:rPr lang="en-US" altLang="en-US" sz="3200" b="1" dirty="0" smtClean="0">
                <a:ea typeface="+mn-ea"/>
              </a:rPr>
              <a:t>productive</a:t>
            </a:r>
            <a:r>
              <a:rPr lang="en-US" altLang="en-US" sz="3200" dirty="0" smtClean="0">
                <a:ea typeface="+mn-ea"/>
              </a:rPr>
              <a:t> ecosystems, with many insects, fish, migratory birds, and amphibians come there to reproduce.</a:t>
            </a:r>
          </a:p>
          <a:p>
            <a:pPr marL="990600" lvl="1" indent="-533400" eaLnBrk="1" fontAlgn="auto" hangingPunct="1">
              <a:spcAft>
                <a:spcPts val="0"/>
              </a:spcAft>
              <a:defRPr/>
            </a:pPr>
            <a:r>
              <a:rPr lang="en-US" altLang="en-US" sz="3200" dirty="0" smtClean="0"/>
              <a:t>Three types</a:t>
            </a:r>
            <a:endParaRPr lang="en-US" altLang="en-US" sz="3200" dirty="0" smtClean="0">
              <a:ea typeface="+mn-ea"/>
            </a:endParaRPr>
          </a:p>
          <a:p>
            <a:pPr marL="1371600" lvl="2" indent="-457200" eaLnBrk="1" fontAlgn="auto" hangingPunct="1">
              <a:spcAft>
                <a:spcPts val="0"/>
              </a:spcAft>
              <a:buFontTx/>
              <a:buAutoNum type="arabicPeriod"/>
              <a:defRPr/>
            </a:pPr>
            <a:r>
              <a:rPr lang="en-US" altLang="en-US" sz="3200" b="1" dirty="0" smtClean="0">
                <a:ea typeface="+mn-ea"/>
              </a:rPr>
              <a:t>Bogs</a:t>
            </a:r>
            <a:r>
              <a:rPr lang="en-US" altLang="en-US" sz="3200" dirty="0" smtClean="0">
                <a:ea typeface="+mn-ea"/>
              </a:rPr>
              <a:t> – mossy and very acidic</a:t>
            </a:r>
          </a:p>
          <a:p>
            <a:pPr marL="1371600" lvl="2" indent="-457200" eaLnBrk="1" fontAlgn="auto" hangingPunct="1">
              <a:spcAft>
                <a:spcPts val="0"/>
              </a:spcAft>
              <a:buFontTx/>
              <a:buAutoNum type="arabicPeriod"/>
              <a:defRPr/>
            </a:pPr>
            <a:r>
              <a:rPr lang="en-US" altLang="en-US" sz="3200" b="1" dirty="0" smtClean="0">
                <a:ea typeface="+mn-ea"/>
              </a:rPr>
              <a:t>Marshes</a:t>
            </a:r>
            <a:r>
              <a:rPr lang="en-US" altLang="en-US" sz="3200" dirty="0" smtClean="0">
                <a:ea typeface="+mn-ea"/>
              </a:rPr>
              <a:t> – shallow wetlands along rivers</a:t>
            </a:r>
          </a:p>
          <a:p>
            <a:pPr marL="1371600" lvl="2" indent="-457200" eaLnBrk="1" fontAlgn="auto" hangingPunct="1">
              <a:spcAft>
                <a:spcPts val="0"/>
              </a:spcAft>
              <a:buFontTx/>
              <a:buAutoNum type="arabicPeriod"/>
              <a:defRPr/>
            </a:pPr>
            <a:r>
              <a:rPr lang="en-US" altLang="en-US" sz="3200" b="1" dirty="0" smtClean="0">
                <a:ea typeface="+mn-ea"/>
              </a:rPr>
              <a:t>Swamps</a:t>
            </a:r>
            <a:r>
              <a:rPr lang="en-US" altLang="en-US" sz="3200" dirty="0" smtClean="0">
                <a:ea typeface="+mn-ea"/>
              </a:rPr>
              <a:t> – wet year round</a:t>
            </a:r>
          </a:p>
          <a:p>
            <a:pPr marL="1371600" lvl="2" indent="-457200" eaLnBrk="1" fontAlgn="auto" hangingPunct="1">
              <a:spcAft>
                <a:spcPts val="0"/>
              </a:spcAft>
              <a:defRPr/>
            </a:pPr>
            <a:endParaRPr lang="en-US" altLang="en-US" dirty="0" smtClean="0">
              <a:ea typeface="+mn-ea"/>
            </a:endParaRPr>
          </a:p>
        </p:txBody>
      </p:sp>
    </p:spTree>
    <p:extLst>
      <p:ext uri="{BB962C8B-B14F-4D97-AF65-F5344CB8AC3E}">
        <p14:creationId xmlns:p14="http://schemas.microsoft.com/office/powerpoint/2010/main" val="1445275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9" name="Text Box 26"/>
          <p:cNvSpPr txBox="1">
            <a:spLocks noChangeArrowheads="1"/>
          </p:cNvSpPr>
          <p:nvPr/>
        </p:nvSpPr>
        <p:spPr bwMode="auto">
          <a:xfrm>
            <a:off x="838200" y="7620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pPr algn="ctr">
              <a:spcBef>
                <a:spcPct val="50000"/>
              </a:spcBef>
            </a:pPr>
            <a:r>
              <a:rPr lang="en-US" sz="1400" b="1">
                <a:solidFill>
                  <a:schemeClr val="bg1"/>
                </a:solidFill>
                <a:latin typeface="Arial" charset="0"/>
              </a:rPr>
              <a:t>Section 4-1</a:t>
            </a:r>
          </a:p>
        </p:txBody>
      </p:sp>
      <p:sp>
        <p:nvSpPr>
          <p:cNvPr id="43030" name="Text Box 27"/>
          <p:cNvSpPr txBox="1">
            <a:spLocks noChangeArrowheads="1"/>
          </p:cNvSpPr>
          <p:nvPr/>
        </p:nvSpPr>
        <p:spPr bwMode="auto">
          <a:xfrm>
            <a:off x="2590800" y="227013"/>
            <a:ext cx="655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pPr>
              <a:lnSpc>
                <a:spcPct val="80000"/>
              </a:lnSpc>
              <a:spcBef>
                <a:spcPct val="10000"/>
              </a:spcBef>
            </a:pPr>
            <a:r>
              <a:rPr lang="en-US" sz="1800">
                <a:solidFill>
                  <a:schemeClr val="bg1"/>
                </a:solidFill>
                <a:latin typeface="Arial Black" charset="0"/>
              </a:rPr>
              <a:t>Figures 4-1 and 4-2 Heating of the Earth’s Surface and Some Factors That Affect Climate</a:t>
            </a:r>
          </a:p>
        </p:txBody>
      </p:sp>
      <p:sp>
        <p:nvSpPr>
          <p:cNvPr id="43032" name="Text Box 32"/>
          <p:cNvSpPr txBox="1">
            <a:spLocks noChangeArrowheads="1"/>
          </p:cNvSpPr>
          <p:nvPr/>
        </p:nvSpPr>
        <p:spPr bwMode="auto">
          <a:xfrm>
            <a:off x="457200" y="304800"/>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pPr>
              <a:spcBef>
                <a:spcPct val="50000"/>
              </a:spcBef>
            </a:pPr>
            <a:endParaRPr lang="en-US" sz="1800">
              <a:latin typeface="Arial" charset="0"/>
            </a:endParaRPr>
          </a:p>
        </p:txBody>
      </p:sp>
      <p:sp>
        <p:nvSpPr>
          <p:cNvPr id="43033" name="Rectangle 34"/>
          <p:cNvSpPr>
            <a:spLocks noChangeArrowheads="1"/>
          </p:cNvSpPr>
          <p:nvPr/>
        </p:nvSpPr>
        <p:spPr bwMode="auto">
          <a:xfrm>
            <a:off x="1828800" y="284163"/>
            <a:ext cx="5088653"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sz="3200" dirty="0"/>
              <a:t>Effects of Latitude on Climate</a:t>
            </a:r>
          </a:p>
        </p:txBody>
      </p:sp>
      <p:pic>
        <p:nvPicPr>
          <p:cNvPr id="3" name="Picture 2"/>
          <p:cNvPicPr>
            <a:picLocks noChangeAspect="1"/>
          </p:cNvPicPr>
          <p:nvPr/>
        </p:nvPicPr>
        <p:blipFill rotWithShape="1">
          <a:blip r:embed="rId2"/>
          <a:srcRect l="16225" t="3370" r="4943" b="32144"/>
          <a:stretch/>
        </p:blipFill>
        <p:spPr>
          <a:xfrm>
            <a:off x="96200" y="1105288"/>
            <a:ext cx="8979472" cy="4590870"/>
          </a:xfrm>
          <a:prstGeom prst="rect">
            <a:avLst/>
          </a:prstGeom>
        </p:spPr>
      </p:pic>
    </p:spTree>
    <p:extLst>
      <p:ext uri="{BB962C8B-B14F-4D97-AF65-F5344CB8AC3E}">
        <p14:creationId xmlns:p14="http://schemas.microsoft.com/office/powerpoint/2010/main" val="87261748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MPj043857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4730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MPj040668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7558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sz="quarter" idx="4294967295"/>
          </p:nvPr>
        </p:nvSpPr>
        <p:spPr>
          <a:xfrm>
            <a:off x="457200" y="381000"/>
            <a:ext cx="8305800" cy="6096000"/>
          </a:xfrm>
          <a:prstGeom prst="rect">
            <a:avLst/>
          </a:prstGeom>
        </p:spPr>
        <p:txBody>
          <a:bodyPr/>
          <a:lstStyle/>
          <a:p>
            <a:pPr eaLnBrk="1" fontAlgn="auto" hangingPunct="1">
              <a:spcAft>
                <a:spcPts val="0"/>
              </a:spcAft>
              <a:defRPr/>
            </a:pPr>
            <a:r>
              <a:rPr lang="en-US" altLang="en-US" b="1" dirty="0" smtClean="0">
                <a:ea typeface="+mn-ea"/>
              </a:rPr>
              <a:t>Estuaries</a:t>
            </a:r>
          </a:p>
          <a:p>
            <a:pPr lvl="1" eaLnBrk="1" fontAlgn="auto" hangingPunct="1">
              <a:spcAft>
                <a:spcPts val="0"/>
              </a:spcAft>
              <a:defRPr/>
            </a:pPr>
            <a:r>
              <a:rPr lang="en-US" altLang="en-US" dirty="0" smtClean="0">
                <a:ea typeface="+mn-ea"/>
              </a:rPr>
              <a:t>Are located where </a:t>
            </a:r>
            <a:r>
              <a:rPr lang="en-US" altLang="en-US" b="1" dirty="0" smtClean="0">
                <a:ea typeface="+mn-ea"/>
              </a:rPr>
              <a:t>rivers meet </a:t>
            </a:r>
            <a:r>
              <a:rPr lang="en-US" altLang="en-US" dirty="0" smtClean="0">
                <a:ea typeface="+mn-ea"/>
              </a:rPr>
              <a:t>the </a:t>
            </a:r>
            <a:r>
              <a:rPr lang="en-US" altLang="en-US" b="1" dirty="0" smtClean="0">
                <a:ea typeface="+mn-ea"/>
              </a:rPr>
              <a:t>ocean</a:t>
            </a:r>
            <a:endParaRPr lang="en-US" altLang="en-US" dirty="0" smtClean="0">
              <a:ea typeface="+mn-ea"/>
            </a:endParaRPr>
          </a:p>
          <a:p>
            <a:pPr lvl="1" eaLnBrk="1" fontAlgn="auto" hangingPunct="1">
              <a:spcAft>
                <a:spcPts val="0"/>
              </a:spcAft>
              <a:defRPr/>
            </a:pPr>
            <a:r>
              <a:rPr lang="en-US" altLang="en-US" dirty="0" smtClean="0">
                <a:ea typeface="+mn-ea"/>
              </a:rPr>
              <a:t>Contain a mixture of </a:t>
            </a:r>
            <a:r>
              <a:rPr lang="en-US" altLang="en-US" b="1" dirty="0" smtClean="0">
                <a:ea typeface="+mn-ea"/>
              </a:rPr>
              <a:t>freshwater</a:t>
            </a:r>
            <a:r>
              <a:rPr lang="en-US" altLang="en-US" dirty="0" smtClean="0">
                <a:ea typeface="+mn-ea"/>
              </a:rPr>
              <a:t> and </a:t>
            </a:r>
            <a:r>
              <a:rPr lang="en-US" altLang="en-US" b="1" dirty="0" smtClean="0">
                <a:ea typeface="+mn-ea"/>
              </a:rPr>
              <a:t>salt </a:t>
            </a:r>
            <a:r>
              <a:rPr lang="en-US" altLang="en-US" dirty="0" smtClean="0">
                <a:ea typeface="+mn-ea"/>
              </a:rPr>
              <a:t>water.</a:t>
            </a:r>
          </a:p>
          <a:p>
            <a:pPr lvl="1" eaLnBrk="1" fontAlgn="auto" hangingPunct="1">
              <a:spcAft>
                <a:spcPts val="0"/>
              </a:spcAft>
              <a:defRPr/>
            </a:pPr>
            <a:r>
              <a:rPr lang="en-US" altLang="en-US" dirty="0" smtClean="0">
                <a:ea typeface="+mn-ea"/>
              </a:rPr>
              <a:t>Most of the material that enters the ecosystem is detritus </a:t>
            </a:r>
          </a:p>
          <a:p>
            <a:pPr lvl="1">
              <a:defRPr/>
            </a:pPr>
            <a:r>
              <a:rPr lang="en-US" altLang="en-US" dirty="0"/>
              <a:t>Large </a:t>
            </a:r>
            <a:r>
              <a:rPr lang="en-US" altLang="en-US" dirty="0" smtClean="0"/>
              <a:t>amount </a:t>
            </a:r>
            <a:r>
              <a:rPr lang="en-US" altLang="en-US" dirty="0"/>
              <a:t>of </a:t>
            </a:r>
            <a:r>
              <a:rPr lang="en-US" altLang="en-US" b="1" dirty="0"/>
              <a:t>biomass</a:t>
            </a:r>
            <a:r>
              <a:rPr lang="en-US" altLang="en-US" dirty="0"/>
              <a:t> is supported, but fewer species than freshwater or marine ecosystems</a:t>
            </a:r>
          </a:p>
          <a:p>
            <a:pPr lvl="1" eaLnBrk="1" fontAlgn="auto" hangingPunct="1">
              <a:spcAft>
                <a:spcPts val="0"/>
              </a:spcAft>
              <a:defRPr/>
            </a:pPr>
            <a:r>
              <a:rPr lang="en-US" altLang="en-US" dirty="0" smtClean="0">
                <a:ea typeface="+mn-ea"/>
              </a:rPr>
              <a:t>Major organisms:</a:t>
            </a:r>
          </a:p>
          <a:p>
            <a:pPr lvl="2">
              <a:defRPr/>
            </a:pPr>
            <a:r>
              <a:rPr lang="en-US" altLang="en-US" b="1" dirty="0" smtClean="0">
                <a:ea typeface="+mn-ea"/>
              </a:rPr>
              <a:t>Clams</a:t>
            </a:r>
            <a:r>
              <a:rPr lang="en-US" altLang="en-US" dirty="0" smtClean="0">
                <a:ea typeface="+mn-ea"/>
              </a:rPr>
              <a:t>, </a:t>
            </a:r>
            <a:r>
              <a:rPr lang="en-US" altLang="en-US" b="1" dirty="0" smtClean="0">
                <a:ea typeface="+mn-ea"/>
              </a:rPr>
              <a:t>shrimp</a:t>
            </a:r>
            <a:r>
              <a:rPr lang="en-US" altLang="en-US" dirty="0" smtClean="0">
                <a:ea typeface="+mn-ea"/>
              </a:rPr>
              <a:t>, worms, sponges</a:t>
            </a:r>
          </a:p>
          <a:p>
            <a:pPr lvl="1" eaLnBrk="1" fontAlgn="auto" hangingPunct="1">
              <a:spcAft>
                <a:spcPts val="0"/>
              </a:spcAft>
              <a:defRPr/>
            </a:pPr>
            <a:r>
              <a:rPr lang="en-US" altLang="en-US" dirty="0" smtClean="0"/>
              <a:t>Subtypes:</a:t>
            </a:r>
            <a:endParaRPr lang="en-US" altLang="en-US" dirty="0" smtClean="0">
              <a:ea typeface="+mn-ea"/>
            </a:endParaRPr>
          </a:p>
          <a:p>
            <a:pPr lvl="2">
              <a:defRPr/>
            </a:pPr>
            <a:r>
              <a:rPr lang="en-US" altLang="en-US" b="1" dirty="0" smtClean="0">
                <a:ea typeface="+mn-ea"/>
              </a:rPr>
              <a:t>Salt marshes</a:t>
            </a:r>
          </a:p>
          <a:p>
            <a:pPr lvl="2">
              <a:defRPr/>
            </a:pPr>
            <a:r>
              <a:rPr lang="en-US" altLang="en-US" dirty="0" smtClean="0">
                <a:ea typeface="+mn-ea"/>
              </a:rPr>
              <a:t>Mangrove swamps</a:t>
            </a:r>
          </a:p>
          <a:p>
            <a:pPr lvl="1" eaLnBrk="1" fontAlgn="auto" hangingPunct="1">
              <a:spcAft>
                <a:spcPts val="0"/>
              </a:spcAft>
              <a:defRPr/>
            </a:pPr>
            <a:endParaRPr lang="en-US" altLang="en-US" dirty="0" smtClean="0">
              <a:ea typeface="+mn-ea"/>
            </a:endParaRPr>
          </a:p>
        </p:txBody>
      </p:sp>
    </p:spTree>
    <p:extLst>
      <p:ext uri="{BB962C8B-B14F-4D97-AF65-F5344CB8AC3E}">
        <p14:creationId xmlns:p14="http://schemas.microsoft.com/office/powerpoint/2010/main" val="16820568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Ecosystems</a:t>
            </a:r>
            <a:endParaRPr lang="en-US" dirty="0"/>
          </a:p>
        </p:txBody>
      </p:sp>
      <p:sp>
        <p:nvSpPr>
          <p:cNvPr id="3" name="Content Placeholder 2"/>
          <p:cNvSpPr>
            <a:spLocks noGrp="1"/>
          </p:cNvSpPr>
          <p:nvPr>
            <p:ph idx="1"/>
          </p:nvPr>
        </p:nvSpPr>
        <p:spPr/>
        <p:txBody>
          <a:bodyPr/>
          <a:lstStyle/>
          <a:p>
            <a:r>
              <a:rPr lang="en-US" dirty="0" smtClean="0"/>
              <a:t>Marine systems are divided into various zones</a:t>
            </a:r>
          </a:p>
          <a:p>
            <a:pPr lvl="2"/>
            <a:r>
              <a:rPr lang="en-US" sz="3200" b="1" dirty="0" smtClean="0"/>
              <a:t>Photic zone</a:t>
            </a:r>
            <a:r>
              <a:rPr lang="en-US" sz="3200" dirty="0" smtClean="0"/>
              <a:t>: relatively thin surface layer, where photosynthesis </a:t>
            </a:r>
            <a:r>
              <a:rPr lang="en-US" sz="3200" b="1" dirty="0" smtClean="0"/>
              <a:t>can</a:t>
            </a:r>
            <a:r>
              <a:rPr lang="en-US" sz="3200" dirty="0" smtClean="0"/>
              <a:t> occur (depth down to </a:t>
            </a:r>
            <a:r>
              <a:rPr lang="en-US" sz="3200" b="1" dirty="0" smtClean="0"/>
              <a:t>200 m</a:t>
            </a:r>
            <a:r>
              <a:rPr lang="en-US" sz="3200" dirty="0" smtClean="0"/>
              <a:t>)</a:t>
            </a:r>
          </a:p>
          <a:p>
            <a:pPr lvl="2"/>
            <a:r>
              <a:rPr lang="en-US" sz="3200" b="1" dirty="0" smtClean="0"/>
              <a:t>Aphotic zone</a:t>
            </a:r>
            <a:r>
              <a:rPr lang="en-US" sz="3200" dirty="0" smtClean="0"/>
              <a:t>: deeper layer, below 200m, where it is permanently </a:t>
            </a:r>
            <a:r>
              <a:rPr lang="en-US" sz="3200" b="1" dirty="0" smtClean="0"/>
              <a:t>dark. </a:t>
            </a:r>
            <a:r>
              <a:rPr lang="en-US" sz="3200" dirty="0" smtClean="0"/>
              <a:t>Chemosynthetic organisms are the only producers in this zone.</a:t>
            </a:r>
            <a:endParaRPr lang="en-US" sz="3200" dirty="0"/>
          </a:p>
        </p:txBody>
      </p:sp>
    </p:spTree>
    <p:extLst>
      <p:ext uri="{BB962C8B-B14F-4D97-AF65-F5344CB8AC3E}">
        <p14:creationId xmlns:p14="http://schemas.microsoft.com/office/powerpoint/2010/main" val="344716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708025"/>
            <a:ext cx="7924800" cy="59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381000" y="6096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land</a:t>
            </a:r>
          </a:p>
        </p:txBody>
      </p:sp>
      <p:sp>
        <p:nvSpPr>
          <p:cNvPr id="67588" name="Text Box 4"/>
          <p:cNvSpPr txBox="1">
            <a:spLocks noChangeArrowheads="1"/>
          </p:cNvSpPr>
          <p:nvPr/>
        </p:nvSpPr>
        <p:spPr bwMode="auto">
          <a:xfrm>
            <a:off x="2638425" y="1771650"/>
            <a:ext cx="9588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1800"/>
              <a:t>Coastal</a:t>
            </a:r>
          </a:p>
          <a:p>
            <a:pPr>
              <a:lnSpc>
                <a:spcPct val="80000"/>
              </a:lnSpc>
            </a:pPr>
            <a:r>
              <a:rPr lang="en-US" sz="1800"/>
              <a:t>ocean</a:t>
            </a:r>
          </a:p>
        </p:txBody>
      </p:sp>
      <p:sp>
        <p:nvSpPr>
          <p:cNvPr id="67589" name="Text Box 5"/>
          <p:cNvSpPr txBox="1">
            <a:spLocks noChangeArrowheads="1"/>
          </p:cNvSpPr>
          <p:nvPr/>
        </p:nvSpPr>
        <p:spPr bwMode="auto">
          <a:xfrm>
            <a:off x="4251325" y="2762250"/>
            <a:ext cx="8064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1800"/>
              <a:t>Open</a:t>
            </a:r>
          </a:p>
          <a:p>
            <a:pPr>
              <a:lnSpc>
                <a:spcPct val="80000"/>
              </a:lnSpc>
            </a:pPr>
            <a:r>
              <a:rPr lang="en-US" sz="1800"/>
              <a:t>ocean</a:t>
            </a:r>
          </a:p>
        </p:txBody>
      </p:sp>
      <p:sp>
        <p:nvSpPr>
          <p:cNvPr id="67590" name="Text Box 6"/>
          <p:cNvSpPr txBox="1">
            <a:spLocks noChangeArrowheads="1"/>
          </p:cNvSpPr>
          <p:nvPr/>
        </p:nvSpPr>
        <p:spPr bwMode="auto">
          <a:xfrm>
            <a:off x="6553200" y="4572000"/>
            <a:ext cx="857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1800"/>
              <a:t>Ocean</a:t>
            </a:r>
          </a:p>
          <a:p>
            <a:pPr>
              <a:lnSpc>
                <a:spcPct val="80000"/>
              </a:lnSpc>
            </a:pPr>
            <a:r>
              <a:rPr lang="en-US" sz="1800"/>
              <a:t>trench</a:t>
            </a:r>
          </a:p>
        </p:txBody>
      </p:sp>
      <p:sp>
        <p:nvSpPr>
          <p:cNvPr id="67591" name="Text Box 7"/>
          <p:cNvSpPr txBox="1">
            <a:spLocks noChangeArrowheads="1"/>
          </p:cNvSpPr>
          <p:nvPr/>
        </p:nvSpPr>
        <p:spPr bwMode="auto">
          <a:xfrm>
            <a:off x="7239000" y="3048000"/>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Aphotic zone</a:t>
            </a:r>
          </a:p>
        </p:txBody>
      </p:sp>
      <p:sp>
        <p:nvSpPr>
          <p:cNvPr id="67592" name="Text Box 8"/>
          <p:cNvSpPr txBox="1">
            <a:spLocks noChangeArrowheads="1"/>
          </p:cNvSpPr>
          <p:nvPr/>
        </p:nvSpPr>
        <p:spPr bwMode="auto">
          <a:xfrm>
            <a:off x="7391400" y="38100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Photic zone</a:t>
            </a:r>
          </a:p>
        </p:txBody>
      </p:sp>
      <p:sp>
        <p:nvSpPr>
          <p:cNvPr id="67593" name="Text Box 9"/>
          <p:cNvSpPr txBox="1">
            <a:spLocks noChangeArrowheads="1"/>
          </p:cNvSpPr>
          <p:nvPr/>
        </p:nvSpPr>
        <p:spPr bwMode="auto">
          <a:xfrm>
            <a:off x="762000" y="4343400"/>
            <a:ext cx="16002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5000"/>
              </a:lnSpc>
            </a:pPr>
            <a:r>
              <a:rPr lang="en-US" sz="1800"/>
              <a:t>Continental</a:t>
            </a:r>
          </a:p>
          <a:p>
            <a:pPr algn="ctr">
              <a:lnSpc>
                <a:spcPct val="95000"/>
              </a:lnSpc>
            </a:pPr>
            <a:r>
              <a:rPr lang="en-US" sz="1800"/>
              <a:t>shelf</a:t>
            </a:r>
          </a:p>
        </p:txBody>
      </p:sp>
      <p:sp>
        <p:nvSpPr>
          <p:cNvPr id="67594" name="Text Box 10"/>
          <p:cNvSpPr txBox="1">
            <a:spLocks noChangeArrowheads="1"/>
          </p:cNvSpPr>
          <p:nvPr/>
        </p:nvSpPr>
        <p:spPr bwMode="auto">
          <a:xfrm>
            <a:off x="2438400" y="5029200"/>
            <a:ext cx="21463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5000"/>
              </a:lnSpc>
            </a:pPr>
            <a:r>
              <a:rPr lang="en-US" sz="1600"/>
              <a:t>Continental slope and</a:t>
            </a:r>
          </a:p>
          <a:p>
            <a:pPr algn="ctr">
              <a:lnSpc>
                <a:spcPct val="95000"/>
              </a:lnSpc>
            </a:pPr>
            <a:r>
              <a:rPr lang="en-US" sz="1600"/>
              <a:t>continental rise</a:t>
            </a:r>
          </a:p>
        </p:txBody>
      </p:sp>
      <p:sp>
        <p:nvSpPr>
          <p:cNvPr id="67595" name="Text Box 11"/>
          <p:cNvSpPr txBox="1">
            <a:spLocks noChangeArrowheads="1"/>
          </p:cNvSpPr>
          <p:nvPr/>
        </p:nvSpPr>
        <p:spPr bwMode="auto">
          <a:xfrm>
            <a:off x="4572000" y="5257800"/>
            <a:ext cx="12954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5000"/>
              </a:lnSpc>
            </a:pPr>
            <a:r>
              <a:rPr lang="en-US" sz="1200"/>
              <a:t>Abyssal</a:t>
            </a:r>
          </a:p>
          <a:p>
            <a:pPr algn="ctr">
              <a:lnSpc>
                <a:spcPct val="95000"/>
              </a:lnSpc>
            </a:pPr>
            <a:r>
              <a:rPr lang="en-US" sz="1200"/>
              <a:t>plain</a:t>
            </a:r>
          </a:p>
        </p:txBody>
      </p:sp>
      <p:sp>
        <p:nvSpPr>
          <p:cNvPr id="67596" name="Text Box 12"/>
          <p:cNvSpPr txBox="1">
            <a:spLocks noChangeArrowheads="1"/>
          </p:cNvSpPr>
          <p:nvPr/>
        </p:nvSpPr>
        <p:spPr bwMode="auto">
          <a:xfrm>
            <a:off x="7391400" y="838200"/>
            <a:ext cx="627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200m</a:t>
            </a:r>
            <a:endParaRPr lang="en-US" sz="1800"/>
          </a:p>
        </p:txBody>
      </p:sp>
      <p:sp>
        <p:nvSpPr>
          <p:cNvPr id="67597" name="Text Box 13"/>
          <p:cNvSpPr txBox="1">
            <a:spLocks noChangeArrowheads="1"/>
          </p:cNvSpPr>
          <p:nvPr/>
        </p:nvSpPr>
        <p:spPr bwMode="auto">
          <a:xfrm>
            <a:off x="7467600" y="1143000"/>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1000m</a:t>
            </a:r>
            <a:endParaRPr lang="en-US" sz="1800"/>
          </a:p>
        </p:txBody>
      </p:sp>
      <p:sp>
        <p:nvSpPr>
          <p:cNvPr id="67598" name="Text Box 14"/>
          <p:cNvSpPr txBox="1">
            <a:spLocks noChangeArrowheads="1"/>
          </p:cNvSpPr>
          <p:nvPr/>
        </p:nvSpPr>
        <p:spPr bwMode="auto">
          <a:xfrm>
            <a:off x="7391400" y="2438400"/>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4000m</a:t>
            </a:r>
            <a:endParaRPr lang="en-US" sz="1800"/>
          </a:p>
        </p:txBody>
      </p:sp>
      <p:sp>
        <p:nvSpPr>
          <p:cNvPr id="67599" name="Text Box 15"/>
          <p:cNvSpPr txBox="1">
            <a:spLocks noChangeArrowheads="1"/>
          </p:cNvSpPr>
          <p:nvPr/>
        </p:nvSpPr>
        <p:spPr bwMode="auto">
          <a:xfrm>
            <a:off x="7391400" y="3429000"/>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6000m</a:t>
            </a:r>
            <a:endParaRPr lang="en-US" sz="1800"/>
          </a:p>
        </p:txBody>
      </p:sp>
      <p:sp>
        <p:nvSpPr>
          <p:cNvPr id="67600" name="Text Box 16"/>
          <p:cNvSpPr txBox="1">
            <a:spLocks noChangeArrowheads="1"/>
          </p:cNvSpPr>
          <p:nvPr/>
        </p:nvSpPr>
        <p:spPr bwMode="auto">
          <a:xfrm>
            <a:off x="7315200" y="5029200"/>
            <a:ext cx="873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10,000m</a:t>
            </a:r>
            <a:endParaRPr lang="en-US" sz="1800"/>
          </a:p>
        </p:txBody>
      </p:sp>
      <p:sp>
        <p:nvSpPr>
          <p:cNvPr id="67601" name="Rectangle 17"/>
          <p:cNvSpPr>
            <a:spLocks noChangeArrowheads="1"/>
          </p:cNvSpPr>
          <p:nvPr/>
        </p:nvSpPr>
        <p:spPr bwMode="auto">
          <a:xfrm>
            <a:off x="1714500" y="5740400"/>
            <a:ext cx="254000" cy="190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a:p>
        </p:txBody>
      </p:sp>
      <p:sp>
        <p:nvSpPr>
          <p:cNvPr id="67602" name="Text Box 19"/>
          <p:cNvSpPr txBox="1">
            <a:spLocks noChangeArrowheads="1"/>
          </p:cNvSpPr>
          <p:nvPr/>
        </p:nvSpPr>
        <p:spPr bwMode="auto">
          <a:xfrm>
            <a:off x="152400" y="228600"/>
            <a:ext cx="655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solidFill>
                  <a:srgbClr val="000099"/>
                </a:solidFill>
                <a:latin typeface="Arial Black" charset="0"/>
              </a:rPr>
              <a:t>Figure 4-17 Zones of a Marine Ecosystem</a:t>
            </a:r>
            <a:r>
              <a:rPr lang="en-US" sz="2000">
                <a:solidFill>
                  <a:schemeClr val="bg1"/>
                </a:solidFill>
                <a:latin typeface="Arial Black" charset="0"/>
              </a:rPr>
              <a:t> </a:t>
            </a:r>
          </a:p>
        </p:txBody>
      </p:sp>
    </p:spTree>
    <p:extLst>
      <p:ext uri="{BB962C8B-B14F-4D97-AF65-F5344CB8AC3E}">
        <p14:creationId xmlns:p14="http://schemas.microsoft.com/office/powerpoint/2010/main" val="386663468"/>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009"/>
            <a:ext cx="8229600" cy="1143000"/>
          </a:xfrm>
        </p:spPr>
        <p:txBody>
          <a:bodyPr/>
          <a:lstStyle/>
          <a:p>
            <a:r>
              <a:rPr lang="en-US" dirty="0" smtClean="0"/>
              <a:t>Marine Ecosystems</a:t>
            </a:r>
            <a:endParaRPr lang="en-US" dirty="0"/>
          </a:p>
        </p:txBody>
      </p:sp>
      <p:sp>
        <p:nvSpPr>
          <p:cNvPr id="3" name="Content Placeholder 2"/>
          <p:cNvSpPr>
            <a:spLocks noGrp="1"/>
          </p:cNvSpPr>
          <p:nvPr>
            <p:ph idx="1"/>
          </p:nvPr>
        </p:nvSpPr>
        <p:spPr>
          <a:xfrm>
            <a:off x="457200" y="1227008"/>
            <a:ext cx="8229600" cy="5047431"/>
          </a:xfrm>
        </p:spPr>
        <p:txBody>
          <a:bodyPr>
            <a:normAutofit fontScale="92500" lnSpcReduction="20000"/>
          </a:bodyPr>
          <a:lstStyle/>
          <a:p>
            <a:pPr marL="406400" lvl="1"/>
            <a:r>
              <a:rPr lang="en-US" sz="3200" b="1" dirty="0" smtClean="0"/>
              <a:t>Intertidal</a:t>
            </a:r>
            <a:r>
              <a:rPr lang="en-US" sz="3200" dirty="0" smtClean="0"/>
              <a:t> zone </a:t>
            </a:r>
          </a:p>
          <a:p>
            <a:pPr marL="806450" lvl="3"/>
            <a:r>
              <a:rPr lang="en-US" sz="2400" dirty="0" smtClean="0"/>
              <a:t>The area between low and high </a:t>
            </a:r>
            <a:r>
              <a:rPr lang="en-US" sz="2400" b="1" dirty="0" smtClean="0"/>
              <a:t>tide</a:t>
            </a:r>
            <a:r>
              <a:rPr lang="en-US" sz="2400" dirty="0" smtClean="0"/>
              <a:t> lines</a:t>
            </a:r>
          </a:p>
          <a:p>
            <a:pPr marL="806450" lvl="3"/>
            <a:r>
              <a:rPr lang="en-US" sz="2400" dirty="0" smtClean="0"/>
              <a:t>Organisms here must be adapted to regular and frequent </a:t>
            </a:r>
            <a:r>
              <a:rPr lang="en-US" sz="2400" b="1" dirty="0" smtClean="0"/>
              <a:t>changes</a:t>
            </a:r>
            <a:r>
              <a:rPr lang="en-US" sz="2400" dirty="0" smtClean="0"/>
              <a:t> in their surroundings</a:t>
            </a:r>
          </a:p>
          <a:p>
            <a:pPr marL="406400" lvl="1"/>
            <a:r>
              <a:rPr lang="en-US" sz="3200" b="1" dirty="0" smtClean="0"/>
              <a:t>Coastal </a:t>
            </a:r>
            <a:r>
              <a:rPr lang="en-US" sz="3200" dirty="0" smtClean="0"/>
              <a:t>ocean</a:t>
            </a:r>
          </a:p>
          <a:p>
            <a:pPr marL="806450" lvl="3"/>
            <a:r>
              <a:rPr lang="en-US" sz="2400" dirty="0" smtClean="0"/>
              <a:t>Low tide mark to the edge of the </a:t>
            </a:r>
            <a:r>
              <a:rPr lang="en-US" sz="2400" b="1" dirty="0" smtClean="0"/>
              <a:t>continental</a:t>
            </a:r>
            <a:r>
              <a:rPr lang="en-US" sz="2400" dirty="0" smtClean="0"/>
              <a:t> </a:t>
            </a:r>
            <a:r>
              <a:rPr lang="en-US" sz="2400" b="1" dirty="0" smtClean="0"/>
              <a:t>shelf</a:t>
            </a:r>
          </a:p>
          <a:p>
            <a:pPr marL="806450" lvl="3"/>
            <a:r>
              <a:rPr lang="en-US" sz="2400" dirty="0"/>
              <a:t>M</a:t>
            </a:r>
            <a:r>
              <a:rPr lang="en-US" sz="2400" dirty="0" smtClean="0"/>
              <a:t>ostly within the photic zone, lots of productivity</a:t>
            </a:r>
          </a:p>
          <a:p>
            <a:pPr marL="806450" lvl="3"/>
            <a:r>
              <a:rPr lang="en-US" sz="2400" b="1" dirty="0" smtClean="0"/>
              <a:t>Kelp forests </a:t>
            </a:r>
            <a:r>
              <a:rPr lang="en-US" sz="2400" dirty="0" smtClean="0"/>
              <a:t>in particular are very productive</a:t>
            </a:r>
          </a:p>
          <a:p>
            <a:pPr marL="447675" lvl="1" indent="-279400"/>
            <a:r>
              <a:rPr lang="en-US" sz="3200" b="1" dirty="0" smtClean="0"/>
              <a:t>Coral</a:t>
            </a:r>
            <a:r>
              <a:rPr lang="en-US" sz="3200" dirty="0" smtClean="0"/>
              <a:t> Reef</a:t>
            </a:r>
          </a:p>
          <a:p>
            <a:pPr marL="800100" lvl="3" indent="-279400"/>
            <a:r>
              <a:rPr lang="en-US" sz="2400" dirty="0" smtClean="0"/>
              <a:t>Found in the </a:t>
            </a:r>
            <a:r>
              <a:rPr lang="en-US" sz="2400" b="1" dirty="0" smtClean="0"/>
              <a:t>tropical coastal </a:t>
            </a:r>
            <a:r>
              <a:rPr lang="en-US" sz="2400" dirty="0" smtClean="0"/>
              <a:t>oceans</a:t>
            </a:r>
          </a:p>
          <a:p>
            <a:pPr marL="800100" lvl="3" indent="-279400"/>
            <a:r>
              <a:rPr lang="en-US" sz="2400" dirty="0" smtClean="0"/>
              <a:t>Some of the most productive ecosystems on earth</a:t>
            </a:r>
          </a:p>
          <a:p>
            <a:pPr marL="800100" lvl="3" indent="-279400"/>
            <a:r>
              <a:rPr lang="en-US" sz="2400" dirty="0" smtClean="0"/>
              <a:t>Corals are tiny animals which grow in </a:t>
            </a:r>
            <a:r>
              <a:rPr lang="en-US" sz="2400" b="1" dirty="0" smtClean="0"/>
              <a:t>colonies</a:t>
            </a:r>
            <a:r>
              <a:rPr lang="en-US" sz="2400" dirty="0" smtClean="0"/>
              <a:t> which produce hard </a:t>
            </a:r>
            <a:r>
              <a:rPr lang="en-US" sz="2400" b="1" dirty="0" smtClean="0"/>
              <a:t>calcium carbonate </a:t>
            </a:r>
            <a:r>
              <a:rPr lang="en-US" sz="2400" dirty="0" smtClean="0"/>
              <a:t>structures</a:t>
            </a:r>
          </a:p>
        </p:txBody>
      </p:sp>
    </p:spTree>
    <p:extLst>
      <p:ext uri="{BB962C8B-B14F-4D97-AF65-F5344CB8AC3E}">
        <p14:creationId xmlns:p14="http://schemas.microsoft.com/office/powerpoint/2010/main" val="36500568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Ecosystems</a:t>
            </a:r>
            <a:endParaRPr lang="en-US" dirty="0"/>
          </a:p>
        </p:txBody>
      </p:sp>
      <p:sp>
        <p:nvSpPr>
          <p:cNvPr id="3" name="Content Placeholder 2"/>
          <p:cNvSpPr>
            <a:spLocks noGrp="1"/>
          </p:cNvSpPr>
          <p:nvPr>
            <p:ph idx="1"/>
          </p:nvPr>
        </p:nvSpPr>
        <p:spPr>
          <a:xfrm>
            <a:off x="457200" y="1417638"/>
            <a:ext cx="8229600" cy="5099563"/>
          </a:xfrm>
        </p:spPr>
        <p:txBody>
          <a:bodyPr>
            <a:normAutofit/>
          </a:bodyPr>
          <a:lstStyle/>
          <a:p>
            <a:pPr marL="342900" lvl="1" indent="-342900">
              <a:buFont typeface="Arial"/>
              <a:buChar char="•"/>
            </a:pPr>
            <a:r>
              <a:rPr lang="en-US" sz="3200" b="1" dirty="0"/>
              <a:t>Open </a:t>
            </a:r>
            <a:r>
              <a:rPr lang="en-US" sz="3200" dirty="0" smtClean="0"/>
              <a:t>ocean</a:t>
            </a:r>
          </a:p>
          <a:p>
            <a:pPr marL="1200150" lvl="3" indent="-342900"/>
            <a:r>
              <a:rPr lang="en-US" sz="2400" dirty="0" smtClean="0"/>
              <a:t>Begins at the edge of the </a:t>
            </a:r>
            <a:r>
              <a:rPr lang="en-US" sz="2400" b="1" dirty="0" smtClean="0"/>
              <a:t>continental</a:t>
            </a:r>
            <a:r>
              <a:rPr lang="en-US" sz="2400" dirty="0" smtClean="0"/>
              <a:t> shelf</a:t>
            </a:r>
          </a:p>
          <a:p>
            <a:pPr marL="1200150" lvl="3" indent="-342900"/>
            <a:r>
              <a:rPr lang="en-US" sz="2400" dirty="0" smtClean="0"/>
              <a:t>Largest zone, covers more than </a:t>
            </a:r>
            <a:r>
              <a:rPr lang="en-US" sz="2400" b="1" dirty="0" smtClean="0"/>
              <a:t>90%</a:t>
            </a:r>
            <a:r>
              <a:rPr lang="en-US" sz="2400" dirty="0" smtClean="0"/>
              <a:t> of the surface of the oceans</a:t>
            </a:r>
          </a:p>
          <a:p>
            <a:pPr marL="1200150" lvl="3" indent="-342900"/>
            <a:r>
              <a:rPr lang="en-US" sz="2400" dirty="0" smtClean="0"/>
              <a:t>Ranges from </a:t>
            </a:r>
            <a:r>
              <a:rPr lang="en-US" sz="2400" b="1" dirty="0" smtClean="0"/>
              <a:t>500m</a:t>
            </a:r>
            <a:r>
              <a:rPr lang="en-US" sz="2400" dirty="0" smtClean="0"/>
              <a:t> deep to </a:t>
            </a:r>
            <a:r>
              <a:rPr lang="en-US" sz="2400" b="1" dirty="0" smtClean="0"/>
              <a:t>11000m</a:t>
            </a:r>
            <a:r>
              <a:rPr lang="en-US" sz="2400" dirty="0" smtClean="0"/>
              <a:t> deep</a:t>
            </a:r>
            <a:endParaRPr lang="en-US" sz="2400" dirty="0"/>
          </a:p>
          <a:p>
            <a:r>
              <a:rPr lang="en-US" b="1" dirty="0" smtClean="0"/>
              <a:t>Benthic</a:t>
            </a:r>
            <a:r>
              <a:rPr lang="en-US" dirty="0" smtClean="0"/>
              <a:t> Zone</a:t>
            </a:r>
          </a:p>
          <a:p>
            <a:pPr marL="1150938" lvl="3"/>
            <a:r>
              <a:rPr lang="en-US" sz="2400" dirty="0" smtClean="0"/>
              <a:t>The zone along the </a:t>
            </a:r>
            <a:r>
              <a:rPr lang="en-US" sz="2400" b="1" dirty="0" smtClean="0"/>
              <a:t>ocean floor</a:t>
            </a:r>
          </a:p>
          <a:p>
            <a:pPr marL="1150938" lvl="3"/>
            <a:r>
              <a:rPr lang="en-US" sz="2400" dirty="0" smtClean="0"/>
              <a:t>Organisms: </a:t>
            </a:r>
            <a:r>
              <a:rPr lang="en-US" sz="2400" b="1" dirty="0" smtClean="0"/>
              <a:t>sea stars</a:t>
            </a:r>
            <a:r>
              <a:rPr lang="en-US" sz="2400" dirty="0" smtClean="0"/>
              <a:t>, anemones, and marine worms</a:t>
            </a:r>
          </a:p>
          <a:p>
            <a:pPr marL="1150938" lvl="3"/>
            <a:r>
              <a:rPr lang="en-US" sz="2400" dirty="0" smtClean="0"/>
              <a:t>These food webs often depend on </a:t>
            </a:r>
            <a:r>
              <a:rPr lang="en-US" sz="2400" b="1" dirty="0" smtClean="0"/>
              <a:t>detritus</a:t>
            </a:r>
            <a:r>
              <a:rPr lang="en-US" sz="2400" dirty="0" smtClean="0"/>
              <a:t> that drifts down from the photic zone, or on </a:t>
            </a:r>
            <a:r>
              <a:rPr lang="en-US" sz="2400" b="1" dirty="0" smtClean="0"/>
              <a:t>chemosynthetic</a:t>
            </a:r>
            <a:r>
              <a:rPr lang="en-US" sz="2400" dirty="0" smtClean="0"/>
              <a:t> organisms</a:t>
            </a:r>
          </a:p>
        </p:txBody>
      </p:sp>
    </p:spTree>
    <p:extLst>
      <p:ext uri="{BB962C8B-B14F-4D97-AF65-F5344CB8AC3E}">
        <p14:creationId xmlns:p14="http://schemas.microsoft.com/office/powerpoint/2010/main" val="3248743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Notebook Quiz on Tuesday</a:t>
            </a:r>
            <a:endParaRPr lang="en-CA" dirty="0"/>
          </a:p>
        </p:txBody>
      </p:sp>
      <p:sp>
        <p:nvSpPr>
          <p:cNvPr id="3" name="Content Placeholder 2"/>
          <p:cNvSpPr>
            <a:spLocks noGrp="1"/>
          </p:cNvSpPr>
          <p:nvPr>
            <p:ph idx="1"/>
          </p:nvPr>
        </p:nvSpPr>
        <p:spPr/>
        <p:txBody>
          <a:bodyPr/>
          <a:lstStyle/>
          <a:p>
            <a:r>
              <a:rPr lang="en-CA" dirty="0" smtClean="0"/>
              <a:t>Make sure you’ve done your readings and questions for all of Chapter 4</a:t>
            </a:r>
          </a:p>
          <a:p>
            <a:r>
              <a:rPr lang="en-CA" dirty="0" smtClean="0"/>
              <a:t>Complete that Terrestrial Biome Table</a:t>
            </a:r>
          </a:p>
          <a:p>
            <a:endParaRPr lang="en-CA" dirty="0" smtClean="0"/>
          </a:p>
          <a:p>
            <a:r>
              <a:rPr lang="en-CA" dirty="0" smtClean="0"/>
              <a:t>Remember your Article Assignment is due Tomorrow night at 11:59!</a:t>
            </a:r>
          </a:p>
          <a:p>
            <a:pPr lvl="1"/>
            <a:r>
              <a:rPr lang="en-CA" dirty="0" smtClean="0"/>
              <a:t>If you need help with Google Classroom – stay in at lunch!</a:t>
            </a:r>
            <a:endParaRPr lang="en-CA" dirty="0"/>
          </a:p>
        </p:txBody>
      </p:sp>
    </p:spTree>
    <p:extLst>
      <p:ext uri="{BB962C8B-B14F-4D97-AF65-F5344CB8AC3E}">
        <p14:creationId xmlns:p14="http://schemas.microsoft.com/office/powerpoint/2010/main" val="3544988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Zones</a:t>
            </a:r>
            <a:endParaRPr lang="en-US" dirty="0"/>
          </a:p>
        </p:txBody>
      </p:sp>
      <p:pic>
        <p:nvPicPr>
          <p:cNvPr id="4" name="Content Placeholder 3"/>
          <p:cNvPicPr>
            <a:picLocks noGrp="1" noChangeAspect="1"/>
          </p:cNvPicPr>
          <p:nvPr>
            <p:ph idx="1"/>
          </p:nvPr>
        </p:nvPicPr>
        <p:blipFill>
          <a:blip r:embed="rId2"/>
          <a:srcRect t="-20658" b="-20658"/>
          <a:stretch>
            <a:fillRect/>
          </a:stretch>
        </p:blipFill>
        <p:spPr/>
      </p:pic>
    </p:spTree>
    <p:extLst>
      <p:ext uri="{BB962C8B-B14F-4D97-AF65-F5344CB8AC3E}">
        <p14:creationId xmlns:p14="http://schemas.microsoft.com/office/powerpoint/2010/main" val="2931067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Transport in the Biosphere</a:t>
            </a:r>
            <a:endParaRPr lang="en-US" dirty="0"/>
          </a:p>
        </p:txBody>
      </p:sp>
      <p:sp>
        <p:nvSpPr>
          <p:cNvPr id="3" name="Content Placeholder 2"/>
          <p:cNvSpPr>
            <a:spLocks noGrp="1"/>
          </p:cNvSpPr>
          <p:nvPr>
            <p:ph idx="1"/>
          </p:nvPr>
        </p:nvSpPr>
        <p:spPr/>
        <p:txBody>
          <a:bodyPr>
            <a:normAutofit lnSpcReduction="10000"/>
          </a:bodyPr>
          <a:lstStyle/>
          <a:p>
            <a:pPr lvl="0"/>
            <a:r>
              <a:rPr lang="en-US" b="1" dirty="0"/>
              <a:t>Unequal </a:t>
            </a:r>
            <a:r>
              <a:rPr lang="en-US" dirty="0"/>
              <a:t>heating of the earth’s surface affects currents in both wind and water; as air and water are </a:t>
            </a:r>
            <a:r>
              <a:rPr lang="en-US" b="1" dirty="0"/>
              <a:t>cooled</a:t>
            </a:r>
            <a:r>
              <a:rPr lang="en-US" dirty="0"/>
              <a:t> at the </a:t>
            </a:r>
            <a:r>
              <a:rPr lang="en-US" b="1" dirty="0"/>
              <a:t>poles </a:t>
            </a:r>
            <a:r>
              <a:rPr lang="en-US" dirty="0"/>
              <a:t>and </a:t>
            </a:r>
            <a:r>
              <a:rPr lang="en-US" b="1" dirty="0"/>
              <a:t>warmed</a:t>
            </a:r>
            <a:r>
              <a:rPr lang="en-US" dirty="0"/>
              <a:t> near the </a:t>
            </a:r>
            <a:r>
              <a:rPr lang="en-US" b="1" dirty="0"/>
              <a:t>equator.</a:t>
            </a:r>
            <a:endParaRPr lang="en-CA" dirty="0"/>
          </a:p>
          <a:p>
            <a:pPr lvl="0"/>
            <a:r>
              <a:rPr lang="en-US" b="1" dirty="0"/>
              <a:t>Warm air</a:t>
            </a:r>
            <a:r>
              <a:rPr lang="en-US" dirty="0"/>
              <a:t> near the equator tends to </a:t>
            </a:r>
            <a:r>
              <a:rPr lang="en-US" b="1" dirty="0"/>
              <a:t>rise</a:t>
            </a:r>
            <a:r>
              <a:rPr lang="en-US" dirty="0"/>
              <a:t> and </a:t>
            </a:r>
            <a:r>
              <a:rPr lang="en-US" b="1" dirty="0"/>
              <a:t>cool air</a:t>
            </a:r>
            <a:r>
              <a:rPr lang="en-US" dirty="0"/>
              <a:t> from the poles tends to </a:t>
            </a:r>
            <a:r>
              <a:rPr lang="en-US" b="1" dirty="0"/>
              <a:t>sink</a:t>
            </a:r>
            <a:r>
              <a:rPr lang="en-US" dirty="0"/>
              <a:t> toward the ground. The movement of these air masses, along with the </a:t>
            </a:r>
            <a:r>
              <a:rPr lang="en-US" b="1" dirty="0"/>
              <a:t>rotation </a:t>
            </a:r>
            <a:r>
              <a:rPr lang="en-US" dirty="0"/>
              <a:t>of the earth, creates the </a:t>
            </a:r>
            <a:r>
              <a:rPr lang="en-US" b="1" dirty="0"/>
              <a:t>air currents</a:t>
            </a:r>
            <a:r>
              <a:rPr lang="en-US" dirty="0"/>
              <a:t>.</a:t>
            </a:r>
            <a:endParaRPr lang="en-CA" dirty="0"/>
          </a:p>
          <a:p>
            <a:endParaRPr lang="en-US" dirty="0"/>
          </a:p>
        </p:txBody>
      </p:sp>
    </p:spTree>
    <p:extLst>
      <p:ext uri="{BB962C8B-B14F-4D97-AF65-F5344CB8AC3E}">
        <p14:creationId xmlns:p14="http://schemas.microsoft.com/office/powerpoint/2010/main" val="3753474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2290</TotalTime>
  <Words>2879</Words>
  <Application>Microsoft Office PowerPoint</Application>
  <PresentationFormat>On-screen Show (4:3)</PresentationFormat>
  <Paragraphs>348</Paragraphs>
  <Slides>77</Slides>
  <Notes>16</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Ecosystems and Communities</vt:lpstr>
      <vt:lpstr>Weather</vt:lpstr>
      <vt:lpstr>Climate</vt:lpstr>
      <vt:lpstr>PowerPoint Presentation</vt:lpstr>
      <vt:lpstr>Latitude and Climate</vt:lpstr>
      <vt:lpstr>Climate Zones</vt:lpstr>
      <vt:lpstr>PowerPoint Presentation</vt:lpstr>
      <vt:lpstr>Climate Zones</vt:lpstr>
      <vt:lpstr>Heat Transport in the Biosphere</vt:lpstr>
      <vt:lpstr>Heat Transport in the Biosphere</vt:lpstr>
      <vt:lpstr>PowerPoint Presentation</vt:lpstr>
      <vt:lpstr>Videos on Climate</vt:lpstr>
      <vt:lpstr>If Time</vt:lpstr>
      <vt:lpstr>What Shapes an Ecosystem</vt:lpstr>
      <vt:lpstr>Biotic Factors</vt:lpstr>
      <vt:lpstr>Abiotic Factors</vt:lpstr>
      <vt:lpstr>Habitat &amp; Niche</vt:lpstr>
      <vt:lpstr>Niche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Interactions</vt:lpstr>
      <vt:lpstr>Competition</vt:lpstr>
      <vt:lpstr>Competition</vt:lpstr>
      <vt:lpstr>Competition Analogy</vt:lpstr>
      <vt:lpstr>Predation</vt:lpstr>
      <vt:lpstr>Predation</vt:lpstr>
      <vt:lpstr>Predation Analogy?</vt:lpstr>
      <vt:lpstr>Symbiosis</vt:lpstr>
      <vt:lpstr>Symbiosis</vt:lpstr>
      <vt:lpstr>Mutualism</vt:lpstr>
      <vt:lpstr>Mutualism</vt:lpstr>
      <vt:lpstr>Mutualism Analogy</vt:lpstr>
      <vt:lpstr>Commensalism</vt:lpstr>
      <vt:lpstr>Commensalism</vt:lpstr>
      <vt:lpstr>Commensalism Analogy</vt:lpstr>
      <vt:lpstr>Parasitism</vt:lpstr>
      <vt:lpstr>Parasitism</vt:lpstr>
      <vt:lpstr>Parasitism Analogy</vt:lpstr>
      <vt:lpstr>Ecological Succession</vt:lpstr>
      <vt:lpstr>Primary Succession</vt:lpstr>
      <vt:lpstr>Ecological Succession</vt:lpstr>
      <vt:lpstr>Ecological Succession</vt:lpstr>
      <vt:lpstr>Ecological Succession</vt:lpstr>
      <vt:lpstr>Ecological Succession</vt:lpstr>
      <vt:lpstr>Secondary Succession</vt:lpstr>
      <vt:lpstr>Vocabulary</vt:lpstr>
      <vt:lpstr>Succession in a Marine Ecosystem</vt:lpstr>
      <vt:lpstr>Ecological Succession</vt:lpstr>
      <vt:lpstr>Ecological Succession</vt:lpstr>
      <vt:lpstr>Ecological Succession</vt:lpstr>
      <vt:lpstr>Biomes</vt:lpstr>
      <vt:lpstr>10 Terrestrial Biomes</vt:lpstr>
      <vt:lpstr>PowerPoint Presentation</vt:lpstr>
      <vt:lpstr>Other Land Areas</vt:lpstr>
      <vt:lpstr>Other Land Areas</vt:lpstr>
      <vt:lpstr>PowerPoint Presentation</vt:lpstr>
      <vt:lpstr>Freshwater Ecosystem</vt:lpstr>
      <vt:lpstr>PowerPoint Presentation</vt:lpstr>
      <vt:lpstr>PowerPoint Presentation</vt:lpstr>
      <vt:lpstr>PowerPoint Presentation</vt:lpstr>
      <vt:lpstr>Freshwater Ecosystems</vt:lpstr>
      <vt:lpstr>PowerPoint Presentation</vt:lpstr>
      <vt:lpstr>PowerPoint Presentation</vt:lpstr>
      <vt:lpstr>PowerPoint Presentation</vt:lpstr>
      <vt:lpstr>PowerPoint Presentation</vt:lpstr>
      <vt:lpstr>PowerPoint Presentation</vt:lpstr>
      <vt:lpstr>Marine Ecosystems</vt:lpstr>
      <vt:lpstr>PowerPoint Presentation</vt:lpstr>
      <vt:lpstr>Marine Ecosystems</vt:lpstr>
      <vt:lpstr>Marine Ecosystems</vt:lpstr>
      <vt:lpstr>Notebook Quiz on Tuesday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Mishra</dc:creator>
  <cp:lastModifiedBy>Christine Mishra</cp:lastModifiedBy>
  <cp:revision>36</cp:revision>
  <dcterms:created xsi:type="dcterms:W3CDTF">2014-10-03T01:53:36Z</dcterms:created>
  <dcterms:modified xsi:type="dcterms:W3CDTF">2014-10-14T18:05:33Z</dcterms:modified>
</cp:coreProperties>
</file>